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Lst>
  <p:notesMasterIdLst>
    <p:notesMasterId r:id="rId18"/>
  </p:notesMasterIdLst>
  <p:handoutMasterIdLst>
    <p:handoutMasterId r:id="rId19"/>
  </p:handoutMasterIdLst>
  <p:sldIdLst>
    <p:sldId id="421" r:id="rId2"/>
    <p:sldId id="467" r:id="rId3"/>
    <p:sldId id="468" r:id="rId4"/>
    <p:sldId id="395" r:id="rId5"/>
    <p:sldId id="399" r:id="rId6"/>
    <p:sldId id="389" r:id="rId7"/>
    <p:sldId id="392" r:id="rId8"/>
    <p:sldId id="466" r:id="rId9"/>
    <p:sldId id="409" r:id="rId10"/>
    <p:sldId id="417" r:id="rId11"/>
    <p:sldId id="435" r:id="rId12"/>
    <p:sldId id="436" r:id="rId13"/>
    <p:sldId id="437" r:id="rId14"/>
    <p:sldId id="438" r:id="rId15"/>
    <p:sldId id="439" r:id="rId16"/>
    <p:sldId id="440" r:id="rId17"/>
  </p:sldIdLst>
  <p:sldSz cx="9144000" cy="6858000" type="screen4x3"/>
  <p:notesSz cx="6858000" cy="9144000"/>
  <p:defaultTextStyle>
    <a:defPPr>
      <a:defRPr lang="en-US"/>
    </a:defPPr>
    <a:lvl1pPr algn="l" rtl="0" fontAlgn="base">
      <a:spcBef>
        <a:spcPct val="0"/>
      </a:spcBef>
      <a:spcAft>
        <a:spcPct val="0"/>
      </a:spcAft>
      <a:defRPr sz="1200" kern="1200">
        <a:solidFill>
          <a:srgbClr val="000000"/>
        </a:solidFill>
        <a:latin typeface="Gill Sans" charset="0"/>
        <a:ea typeface="ヒラギノ角ゴ ProN W3" charset="0"/>
        <a:cs typeface="ヒラギノ角ゴ ProN W3" charset="0"/>
        <a:sym typeface="Gill Sans" charset="0"/>
      </a:defRPr>
    </a:lvl1pPr>
    <a:lvl2pPr marL="457200" algn="l" rtl="0" fontAlgn="base">
      <a:spcBef>
        <a:spcPct val="0"/>
      </a:spcBef>
      <a:spcAft>
        <a:spcPct val="0"/>
      </a:spcAft>
      <a:defRPr sz="1200" kern="1200">
        <a:solidFill>
          <a:srgbClr val="000000"/>
        </a:solidFill>
        <a:latin typeface="Gill Sans" charset="0"/>
        <a:ea typeface="ヒラギノ角ゴ ProN W3" charset="0"/>
        <a:cs typeface="ヒラギノ角ゴ ProN W3" charset="0"/>
        <a:sym typeface="Gill Sans" charset="0"/>
      </a:defRPr>
    </a:lvl2pPr>
    <a:lvl3pPr marL="914400" algn="l" rtl="0" fontAlgn="base">
      <a:spcBef>
        <a:spcPct val="0"/>
      </a:spcBef>
      <a:spcAft>
        <a:spcPct val="0"/>
      </a:spcAft>
      <a:defRPr sz="1200" kern="1200">
        <a:solidFill>
          <a:srgbClr val="000000"/>
        </a:solidFill>
        <a:latin typeface="Gill Sans" charset="0"/>
        <a:ea typeface="ヒラギノ角ゴ ProN W3" charset="0"/>
        <a:cs typeface="ヒラギノ角ゴ ProN W3" charset="0"/>
        <a:sym typeface="Gill Sans" charset="0"/>
      </a:defRPr>
    </a:lvl3pPr>
    <a:lvl4pPr marL="1371600" algn="l" rtl="0" fontAlgn="base">
      <a:spcBef>
        <a:spcPct val="0"/>
      </a:spcBef>
      <a:spcAft>
        <a:spcPct val="0"/>
      </a:spcAft>
      <a:defRPr sz="1200" kern="1200">
        <a:solidFill>
          <a:srgbClr val="000000"/>
        </a:solidFill>
        <a:latin typeface="Gill Sans" charset="0"/>
        <a:ea typeface="ヒラギノ角ゴ ProN W3" charset="0"/>
        <a:cs typeface="ヒラギノ角ゴ ProN W3" charset="0"/>
        <a:sym typeface="Gill Sans" charset="0"/>
      </a:defRPr>
    </a:lvl4pPr>
    <a:lvl5pPr marL="1828800" algn="l" rtl="0" fontAlgn="base">
      <a:spcBef>
        <a:spcPct val="0"/>
      </a:spcBef>
      <a:spcAft>
        <a:spcPct val="0"/>
      </a:spcAft>
      <a:defRPr sz="1200" kern="1200">
        <a:solidFill>
          <a:srgbClr val="000000"/>
        </a:solidFill>
        <a:latin typeface="Gill Sans" charset="0"/>
        <a:ea typeface="ヒラギノ角ゴ ProN W3" charset="0"/>
        <a:cs typeface="ヒラギノ角ゴ ProN W3" charset="0"/>
        <a:sym typeface="Gill Sans" charset="0"/>
      </a:defRPr>
    </a:lvl5pPr>
    <a:lvl6pPr marL="2286000" algn="l" defTabSz="457200" rtl="0" eaLnBrk="1" latinLnBrk="0" hangingPunct="1">
      <a:defRPr sz="1200" kern="1200">
        <a:solidFill>
          <a:srgbClr val="000000"/>
        </a:solidFill>
        <a:latin typeface="Gill Sans" charset="0"/>
        <a:ea typeface="ヒラギノ角ゴ ProN W3" charset="0"/>
        <a:cs typeface="ヒラギノ角ゴ ProN W3" charset="0"/>
        <a:sym typeface="Gill Sans" charset="0"/>
      </a:defRPr>
    </a:lvl6pPr>
    <a:lvl7pPr marL="2743200" algn="l" defTabSz="457200" rtl="0" eaLnBrk="1" latinLnBrk="0" hangingPunct="1">
      <a:defRPr sz="1200" kern="1200">
        <a:solidFill>
          <a:srgbClr val="000000"/>
        </a:solidFill>
        <a:latin typeface="Gill Sans" charset="0"/>
        <a:ea typeface="ヒラギノ角ゴ ProN W3" charset="0"/>
        <a:cs typeface="ヒラギノ角ゴ ProN W3" charset="0"/>
        <a:sym typeface="Gill Sans" charset="0"/>
      </a:defRPr>
    </a:lvl7pPr>
    <a:lvl8pPr marL="3200400" algn="l" defTabSz="457200" rtl="0" eaLnBrk="1" latinLnBrk="0" hangingPunct="1">
      <a:defRPr sz="1200" kern="1200">
        <a:solidFill>
          <a:srgbClr val="000000"/>
        </a:solidFill>
        <a:latin typeface="Gill Sans" charset="0"/>
        <a:ea typeface="ヒラギノ角ゴ ProN W3" charset="0"/>
        <a:cs typeface="ヒラギノ角ゴ ProN W3" charset="0"/>
        <a:sym typeface="Gill Sans" charset="0"/>
      </a:defRPr>
    </a:lvl8pPr>
    <a:lvl9pPr marL="3657600" algn="l" defTabSz="457200" rtl="0" eaLnBrk="1" latinLnBrk="0" hangingPunct="1">
      <a:defRPr sz="12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0000FF"/>
    <a:srgbClr val="008000"/>
    <a:srgbClr val="0000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37" autoAdjust="0"/>
    <p:restoredTop sz="84248" autoAdjust="0"/>
  </p:normalViewPr>
  <p:slideViewPr>
    <p:cSldViewPr snapToGrid="0" snapToObjects="1">
      <p:cViewPr>
        <p:scale>
          <a:sx n="150" d="100"/>
          <a:sy n="150" d="100"/>
        </p:scale>
        <p:origin x="1312" y="528"/>
      </p:cViewPr>
      <p:guideLst>
        <p:guide orient="horz" pos="2160"/>
        <p:guide pos="2880"/>
      </p:guideLst>
    </p:cSldViewPr>
  </p:slideViewPr>
  <p:outlineViewPr>
    <p:cViewPr>
      <p:scale>
        <a:sx n="33" d="100"/>
        <a:sy n="33" d="100"/>
      </p:scale>
      <p:origin x="0" y="-5864"/>
    </p:cViewPr>
  </p:outlineViewPr>
  <p:notesTextViewPr>
    <p:cViewPr>
      <p:scale>
        <a:sx n="100" d="100"/>
        <a:sy n="100" d="100"/>
      </p:scale>
      <p:origin x="0" y="0"/>
    </p:cViewPr>
  </p:notesTextViewPr>
  <p:sorterViewPr>
    <p:cViewPr>
      <p:scale>
        <a:sx n="200" d="100"/>
        <a:sy n="200" d="100"/>
      </p:scale>
      <p:origin x="0" y="3219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FB0885-2017-6145-A4A9-B97DF8FD88E8}" type="datetimeFigureOut">
              <a:rPr lang="en-US" smtClean="0"/>
              <a:pPr/>
              <a:t>1/30/17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28EBE8E-828A-C948-BDBF-775760C87BA6}" type="slidenum">
              <a:rPr lang="en-US" smtClean="0"/>
              <a:pPr/>
              <a:t>‹#›</a:t>
            </a:fld>
            <a:endParaRPr lang="en-US"/>
          </a:p>
        </p:txBody>
      </p:sp>
    </p:spTree>
    <p:extLst>
      <p:ext uri="{BB962C8B-B14F-4D97-AF65-F5344CB8AC3E}">
        <p14:creationId xmlns:p14="http://schemas.microsoft.com/office/powerpoint/2010/main" val="4280872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2290" name="Rectangle 2"/>
          <p:cNvSpPr>
            <a:spLocks noGrp="1" noChangeArrowheads="1"/>
          </p:cNvSpPr>
          <p:nvPr>
            <p:ph type="body" sz="quarter" idx="1"/>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934163551"/>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S PGothic" pitchFamily="34" charset="-128"/>
        <a:cs typeface="MS PGothic" charset="0"/>
      </a:defRPr>
    </a:lvl1pPr>
    <a:lvl2pPr marL="457200" algn="l" rtl="0" eaLnBrk="0" fontAlgn="base" hangingPunct="0">
      <a:spcBef>
        <a:spcPct val="0"/>
      </a:spcBef>
      <a:spcAft>
        <a:spcPct val="0"/>
      </a:spcAft>
      <a:defRPr sz="1200" kern="1200">
        <a:solidFill>
          <a:schemeClr val="tx1"/>
        </a:solidFill>
        <a:latin typeface="Gill Sans" charset="0"/>
        <a:ea typeface="MS PGothic" pitchFamily="34" charset="-128"/>
        <a:cs typeface="MS PGothic" charset="0"/>
      </a:defRPr>
    </a:lvl2pPr>
    <a:lvl3pPr marL="914400" algn="l" rtl="0" eaLnBrk="0" fontAlgn="base" hangingPunct="0">
      <a:spcBef>
        <a:spcPct val="0"/>
      </a:spcBef>
      <a:spcAft>
        <a:spcPct val="0"/>
      </a:spcAft>
      <a:defRPr sz="1200" kern="1200">
        <a:solidFill>
          <a:schemeClr val="tx1"/>
        </a:solidFill>
        <a:latin typeface="Gill Sans" charset="0"/>
        <a:ea typeface="MS PGothic" pitchFamily="34" charset="-128"/>
        <a:cs typeface="MS PGothic" charset="0"/>
      </a:defRPr>
    </a:lvl3pPr>
    <a:lvl4pPr marL="1371600" algn="l" rtl="0" eaLnBrk="0" fontAlgn="base" hangingPunct="0">
      <a:spcBef>
        <a:spcPct val="0"/>
      </a:spcBef>
      <a:spcAft>
        <a:spcPct val="0"/>
      </a:spcAft>
      <a:defRPr sz="1200" kern="1200">
        <a:solidFill>
          <a:schemeClr val="tx1"/>
        </a:solidFill>
        <a:latin typeface="Gill Sans" charset="0"/>
        <a:ea typeface="MS PGothic" pitchFamily="34" charset="-128"/>
        <a:cs typeface="MS PGothic" charset="0"/>
      </a:defRPr>
    </a:lvl4pPr>
    <a:lvl5pPr marL="1828800" algn="l" rtl="0" eaLnBrk="0" fontAlgn="base" hangingPunct="0">
      <a:spcBef>
        <a:spcPct val="0"/>
      </a:spcBef>
      <a:spcAft>
        <a:spcPct val="0"/>
      </a:spcAft>
      <a:defRPr sz="1200" kern="1200">
        <a:solidFill>
          <a:schemeClr val="tx1"/>
        </a:solidFill>
        <a:latin typeface="Gill Sans"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dirty="0">
              <a:latin typeface="Calibri" charset="0"/>
              <a:ea typeface="MS PGothic" charset="0"/>
            </a:endParaRPr>
          </a:p>
        </p:txBody>
      </p:sp>
      <p:sp>
        <p:nvSpPr>
          <p:cNvPr id="23555" name="Slide Number Placeholder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9940" tIns="44970" rIns="89940" bIns="44970"/>
          <a:lstStyle>
            <a:lvl1pPr eaLnBrk="0" hangingPunct="0">
              <a:defRPr sz="1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1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1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1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1200">
                <a:solidFill>
                  <a:srgbClr val="000000"/>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9pPr>
          </a:lstStyle>
          <a:p>
            <a:pPr eaLnBrk="1" hangingPunct="1"/>
            <a:fld id="{EFE441AF-4AC0-184F-8630-19A25A7B1CDA}" type="slidenum">
              <a:rPr lang="en-US">
                <a:solidFill>
                  <a:schemeClr val="tx1"/>
                </a:solidFill>
                <a:latin typeface="Calibri" charset="0"/>
                <a:ea typeface="MS PGothic" charset="0"/>
                <a:cs typeface="MS PGothic" charset="0"/>
              </a:rPr>
              <a:pPr eaLnBrk="1" hangingPunct="1"/>
              <a:t>0</a:t>
            </a:fld>
            <a:endParaRPr lang="en-US">
              <a:solidFill>
                <a:schemeClr val="tx1"/>
              </a:solidFill>
              <a:latin typeface="Calibri" charset="0"/>
              <a:ea typeface="MS PGothic" charset="0"/>
              <a:cs typeface="MS PGothic" charset="0"/>
            </a:endParaRPr>
          </a:p>
        </p:txBody>
      </p:sp>
    </p:spTree>
    <p:extLst>
      <p:ext uri="{BB962C8B-B14F-4D97-AF65-F5344CB8AC3E}">
        <p14:creationId xmlns:p14="http://schemas.microsoft.com/office/powerpoint/2010/main" val="111078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dirty="0">
              <a:latin typeface="Calibri" charset="0"/>
              <a:ea typeface="MS PGothic" charset="0"/>
            </a:endParaRPr>
          </a:p>
        </p:txBody>
      </p:sp>
      <p:sp>
        <p:nvSpPr>
          <p:cNvPr id="23555" name="Slide Number Placeholder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9940" tIns="44970" rIns="89940" bIns="44970"/>
          <a:lstStyle>
            <a:lvl1pPr eaLnBrk="0" hangingPunct="0">
              <a:defRPr sz="1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1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1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1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1200">
                <a:solidFill>
                  <a:srgbClr val="000000"/>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9pPr>
          </a:lstStyle>
          <a:p>
            <a:pPr eaLnBrk="1" hangingPunct="1"/>
            <a:fld id="{EFE441AF-4AC0-184F-8630-19A25A7B1CDA}" type="slidenum">
              <a:rPr lang="en-US">
                <a:solidFill>
                  <a:schemeClr val="tx1"/>
                </a:solidFill>
                <a:latin typeface="Calibri" charset="0"/>
                <a:ea typeface="MS PGothic" charset="0"/>
                <a:cs typeface="MS PGothic" charset="0"/>
              </a:rPr>
              <a:pPr eaLnBrk="1" hangingPunct="1"/>
              <a:t>9</a:t>
            </a:fld>
            <a:endParaRPr lang="en-US">
              <a:solidFill>
                <a:schemeClr val="tx1"/>
              </a:solidFill>
              <a:latin typeface="Calibri" charset="0"/>
              <a:ea typeface="MS PGothic" charset="0"/>
              <a:cs typeface="MS PGothic" charset="0"/>
            </a:endParaRPr>
          </a:p>
        </p:txBody>
      </p:sp>
    </p:spTree>
    <p:extLst>
      <p:ext uri="{BB962C8B-B14F-4D97-AF65-F5344CB8AC3E}">
        <p14:creationId xmlns:p14="http://schemas.microsoft.com/office/powerpoint/2010/main" val="1647351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C959865F-458B-42C8-A04E-243D877E9068}" type="slidenum">
              <a:rPr lang="en-US" smtClean="0"/>
              <a:pPr/>
              <a:t>1</a:t>
            </a:fld>
            <a:endParaRPr lang="en-US"/>
          </a:p>
        </p:txBody>
      </p:sp>
    </p:spTree>
    <p:extLst>
      <p:ext uri="{BB962C8B-B14F-4D97-AF65-F5344CB8AC3E}">
        <p14:creationId xmlns:p14="http://schemas.microsoft.com/office/powerpoint/2010/main" val="2082339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C959865F-458B-42C8-A04E-243D877E9068}" type="slidenum">
              <a:rPr lang="en-US" smtClean="0"/>
              <a:pPr/>
              <a:t>2</a:t>
            </a:fld>
            <a:endParaRPr lang="en-US"/>
          </a:p>
        </p:txBody>
      </p:sp>
    </p:spTree>
    <p:extLst>
      <p:ext uri="{BB962C8B-B14F-4D97-AF65-F5344CB8AC3E}">
        <p14:creationId xmlns:p14="http://schemas.microsoft.com/office/powerpoint/2010/main" val="2041340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dirty="0">
              <a:latin typeface="Calibri" charset="0"/>
              <a:ea typeface="MS PGothic" charset="0"/>
            </a:endParaRPr>
          </a:p>
        </p:txBody>
      </p:sp>
      <p:sp>
        <p:nvSpPr>
          <p:cNvPr id="23555" name="Slide Number Placeholder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9940" tIns="44970" rIns="89940" bIns="44970"/>
          <a:lstStyle>
            <a:lvl1pPr eaLnBrk="0" hangingPunct="0">
              <a:defRPr sz="1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1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1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1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1200">
                <a:solidFill>
                  <a:srgbClr val="000000"/>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9pPr>
          </a:lstStyle>
          <a:p>
            <a:pPr eaLnBrk="1" hangingPunct="1"/>
            <a:fld id="{EFE441AF-4AC0-184F-8630-19A25A7B1CDA}" type="slidenum">
              <a:rPr lang="en-US">
                <a:solidFill>
                  <a:schemeClr val="tx1"/>
                </a:solidFill>
                <a:latin typeface="Calibri" charset="0"/>
                <a:ea typeface="MS PGothic" charset="0"/>
                <a:cs typeface="MS PGothic" charset="0"/>
              </a:rPr>
              <a:pPr eaLnBrk="1" hangingPunct="1"/>
              <a:t>3</a:t>
            </a:fld>
            <a:endParaRPr lang="en-US">
              <a:solidFill>
                <a:schemeClr val="tx1"/>
              </a:solidFill>
              <a:latin typeface="Calibri" charset="0"/>
              <a:ea typeface="MS PGothic" charset="0"/>
              <a:cs typeface="MS PGothic" charset="0"/>
            </a:endParaRPr>
          </a:p>
        </p:txBody>
      </p:sp>
    </p:spTree>
    <p:extLst>
      <p:ext uri="{BB962C8B-B14F-4D97-AF65-F5344CB8AC3E}">
        <p14:creationId xmlns:p14="http://schemas.microsoft.com/office/powerpoint/2010/main" val="642087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dirty="0">
              <a:latin typeface="Calibri" charset="0"/>
              <a:ea typeface="MS PGothic" charset="0"/>
            </a:endParaRPr>
          </a:p>
        </p:txBody>
      </p:sp>
      <p:sp>
        <p:nvSpPr>
          <p:cNvPr id="23555" name="Slide Number Placeholder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9940" tIns="44970" rIns="89940" bIns="44970"/>
          <a:lstStyle>
            <a:lvl1pPr eaLnBrk="0" hangingPunct="0">
              <a:defRPr sz="1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1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1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1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1200">
                <a:solidFill>
                  <a:srgbClr val="000000"/>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9pPr>
          </a:lstStyle>
          <a:p>
            <a:pPr eaLnBrk="1" hangingPunct="1"/>
            <a:fld id="{EFE441AF-4AC0-184F-8630-19A25A7B1CDA}" type="slidenum">
              <a:rPr lang="en-US">
                <a:solidFill>
                  <a:schemeClr val="tx1"/>
                </a:solidFill>
                <a:latin typeface="Calibri" charset="0"/>
                <a:ea typeface="MS PGothic" charset="0"/>
                <a:cs typeface="MS PGothic" charset="0"/>
              </a:rPr>
              <a:pPr eaLnBrk="1" hangingPunct="1"/>
              <a:t>4</a:t>
            </a:fld>
            <a:endParaRPr lang="en-US">
              <a:solidFill>
                <a:schemeClr val="tx1"/>
              </a:solidFill>
              <a:latin typeface="Calibri" charset="0"/>
              <a:ea typeface="MS PGothic" charset="0"/>
              <a:cs typeface="MS PGothic" charset="0"/>
            </a:endParaRPr>
          </a:p>
        </p:txBody>
      </p:sp>
    </p:spTree>
    <p:extLst>
      <p:ext uri="{BB962C8B-B14F-4D97-AF65-F5344CB8AC3E}">
        <p14:creationId xmlns:p14="http://schemas.microsoft.com/office/powerpoint/2010/main" val="1212400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dirty="0">
              <a:latin typeface="Calibri" charset="0"/>
              <a:ea typeface="MS PGothic" charset="0"/>
            </a:endParaRPr>
          </a:p>
        </p:txBody>
      </p:sp>
      <p:sp>
        <p:nvSpPr>
          <p:cNvPr id="23555" name="Slide Number Placeholder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9940" tIns="44970" rIns="89940" bIns="44970"/>
          <a:lstStyle>
            <a:lvl1pPr eaLnBrk="0" hangingPunct="0">
              <a:defRPr sz="1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1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1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1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1200">
                <a:solidFill>
                  <a:srgbClr val="000000"/>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9pPr>
          </a:lstStyle>
          <a:p>
            <a:pPr eaLnBrk="1" hangingPunct="1"/>
            <a:fld id="{EFE441AF-4AC0-184F-8630-19A25A7B1CDA}" type="slidenum">
              <a:rPr lang="en-US">
                <a:solidFill>
                  <a:schemeClr val="tx1"/>
                </a:solidFill>
                <a:latin typeface="Calibri" charset="0"/>
                <a:ea typeface="MS PGothic" charset="0"/>
                <a:cs typeface="MS PGothic" charset="0"/>
              </a:rPr>
              <a:pPr eaLnBrk="1" hangingPunct="1"/>
              <a:t>5</a:t>
            </a:fld>
            <a:endParaRPr lang="en-US">
              <a:solidFill>
                <a:schemeClr val="tx1"/>
              </a:solidFill>
              <a:latin typeface="Calibri" charset="0"/>
              <a:ea typeface="MS PGothic" charset="0"/>
              <a:cs typeface="MS PGothic" charset="0"/>
            </a:endParaRPr>
          </a:p>
        </p:txBody>
      </p:sp>
    </p:spTree>
    <p:extLst>
      <p:ext uri="{BB962C8B-B14F-4D97-AF65-F5344CB8AC3E}">
        <p14:creationId xmlns:p14="http://schemas.microsoft.com/office/powerpoint/2010/main" val="1352804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dirty="0">
              <a:latin typeface="Calibri" charset="0"/>
              <a:ea typeface="MS PGothic" charset="0"/>
            </a:endParaRPr>
          </a:p>
        </p:txBody>
      </p:sp>
      <p:sp>
        <p:nvSpPr>
          <p:cNvPr id="23555" name="Slide Number Placeholder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9940" tIns="44970" rIns="89940" bIns="44970"/>
          <a:lstStyle>
            <a:lvl1pPr eaLnBrk="0" hangingPunct="0">
              <a:defRPr sz="1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1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1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1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1200">
                <a:solidFill>
                  <a:srgbClr val="000000"/>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9pPr>
          </a:lstStyle>
          <a:p>
            <a:pPr eaLnBrk="1" hangingPunct="1"/>
            <a:fld id="{EFE441AF-4AC0-184F-8630-19A25A7B1CDA}" type="slidenum">
              <a:rPr lang="en-US">
                <a:solidFill>
                  <a:schemeClr val="tx1"/>
                </a:solidFill>
                <a:latin typeface="Calibri" charset="0"/>
                <a:ea typeface="MS PGothic" charset="0"/>
                <a:cs typeface="MS PGothic" charset="0"/>
              </a:rPr>
              <a:pPr eaLnBrk="1" hangingPunct="1"/>
              <a:t>6</a:t>
            </a:fld>
            <a:endParaRPr lang="en-US">
              <a:solidFill>
                <a:schemeClr val="tx1"/>
              </a:solidFill>
              <a:latin typeface="Calibri" charset="0"/>
              <a:ea typeface="MS PGothic" charset="0"/>
              <a:cs typeface="MS PGothic" charset="0"/>
            </a:endParaRPr>
          </a:p>
        </p:txBody>
      </p:sp>
    </p:spTree>
    <p:extLst>
      <p:ext uri="{BB962C8B-B14F-4D97-AF65-F5344CB8AC3E}">
        <p14:creationId xmlns:p14="http://schemas.microsoft.com/office/powerpoint/2010/main" val="209839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dirty="0">
              <a:latin typeface="Calibri" charset="0"/>
              <a:ea typeface="MS PGothic" charset="0"/>
            </a:endParaRPr>
          </a:p>
        </p:txBody>
      </p:sp>
      <p:sp>
        <p:nvSpPr>
          <p:cNvPr id="23555" name="Slide Number Placeholder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9940" tIns="44970" rIns="89940" bIns="44970"/>
          <a:lstStyle>
            <a:lvl1pPr eaLnBrk="0" hangingPunct="0">
              <a:defRPr sz="1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1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1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1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1200">
                <a:solidFill>
                  <a:srgbClr val="000000"/>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9pPr>
          </a:lstStyle>
          <a:p>
            <a:pPr eaLnBrk="1" hangingPunct="1"/>
            <a:fld id="{EFE441AF-4AC0-184F-8630-19A25A7B1CDA}" type="slidenum">
              <a:rPr lang="en-US">
                <a:solidFill>
                  <a:schemeClr val="tx1"/>
                </a:solidFill>
                <a:latin typeface="Calibri" charset="0"/>
                <a:ea typeface="MS PGothic" charset="0"/>
                <a:cs typeface="MS PGothic" charset="0"/>
              </a:rPr>
              <a:pPr eaLnBrk="1" hangingPunct="1"/>
              <a:t>7</a:t>
            </a:fld>
            <a:endParaRPr lang="en-US">
              <a:solidFill>
                <a:schemeClr val="tx1"/>
              </a:solidFill>
              <a:latin typeface="Calibri" charset="0"/>
              <a:ea typeface="MS PGothic" charset="0"/>
              <a:cs typeface="MS PGothic" charset="0"/>
            </a:endParaRPr>
          </a:p>
        </p:txBody>
      </p:sp>
    </p:spTree>
    <p:extLst>
      <p:ext uri="{BB962C8B-B14F-4D97-AF65-F5344CB8AC3E}">
        <p14:creationId xmlns:p14="http://schemas.microsoft.com/office/powerpoint/2010/main" val="298106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a:ln/>
        </p:spPr>
      </p:sp>
      <p:sp>
        <p:nvSpPr>
          <p:cNvPr id="23554"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dirty="0">
              <a:latin typeface="Calibri" charset="0"/>
              <a:ea typeface="MS PGothic" charset="0"/>
            </a:endParaRPr>
          </a:p>
        </p:txBody>
      </p:sp>
      <p:sp>
        <p:nvSpPr>
          <p:cNvPr id="23555" name="Slide Number Placeholder 3"/>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9940" tIns="44970" rIns="89940" bIns="44970"/>
          <a:lstStyle>
            <a:lvl1pPr eaLnBrk="0" hangingPunct="0">
              <a:defRPr sz="1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1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1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1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1200">
                <a:solidFill>
                  <a:srgbClr val="000000"/>
                </a:solidFill>
                <a:latin typeface="Gill Sans" charset="0"/>
                <a:ea typeface="ヒラギノ角ゴ ProN W3" charset="0"/>
                <a:cs typeface="ヒラギノ角ゴ ProN W3" charset="0"/>
                <a:sym typeface="Gill Sans" charset="0"/>
              </a:defRPr>
            </a:lvl5pPr>
            <a:lvl6pPr marL="25146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6pPr>
            <a:lvl7pPr marL="29718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7pPr>
            <a:lvl8pPr marL="34290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8pPr>
            <a:lvl9pPr marL="3886200" indent="-228600" eaLnBrk="0" fontAlgn="base" hangingPunct="0">
              <a:spcBef>
                <a:spcPct val="0"/>
              </a:spcBef>
              <a:spcAft>
                <a:spcPct val="0"/>
              </a:spcAft>
              <a:defRPr sz="1200">
                <a:solidFill>
                  <a:srgbClr val="000000"/>
                </a:solidFill>
                <a:latin typeface="Gill Sans" charset="0"/>
                <a:ea typeface="ヒラギノ角ゴ ProN W3" charset="0"/>
                <a:cs typeface="ヒラギノ角ゴ ProN W3" charset="0"/>
                <a:sym typeface="Gill Sans" charset="0"/>
              </a:defRPr>
            </a:lvl9pPr>
          </a:lstStyle>
          <a:p>
            <a:pPr eaLnBrk="1" hangingPunct="1"/>
            <a:fld id="{EFE441AF-4AC0-184F-8630-19A25A7B1CDA}" type="slidenum">
              <a:rPr lang="en-US">
                <a:solidFill>
                  <a:schemeClr val="tx1"/>
                </a:solidFill>
                <a:latin typeface="Calibri" charset="0"/>
                <a:ea typeface="MS PGothic" charset="0"/>
                <a:cs typeface="MS PGothic" charset="0"/>
              </a:rPr>
              <a:pPr eaLnBrk="1" hangingPunct="1"/>
              <a:t>8</a:t>
            </a:fld>
            <a:endParaRPr lang="en-US">
              <a:solidFill>
                <a:schemeClr val="tx1"/>
              </a:solidFill>
              <a:latin typeface="Calibri" charset="0"/>
              <a:ea typeface="MS PGothic" charset="0"/>
              <a:cs typeface="MS PGothic" charset="0"/>
            </a:endParaRPr>
          </a:p>
        </p:txBody>
      </p:sp>
    </p:spTree>
    <p:extLst>
      <p:ext uri="{BB962C8B-B14F-4D97-AF65-F5344CB8AC3E}">
        <p14:creationId xmlns:p14="http://schemas.microsoft.com/office/powerpoint/2010/main" val="584089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0"/>
          <p:cNvSpPr>
            <a:spLocks noChangeShapeType="1"/>
          </p:cNvSpPr>
          <p:nvPr userDrawn="1"/>
        </p:nvSpPr>
        <p:spPr bwMode="auto">
          <a:xfrm>
            <a:off x="457200" y="533400"/>
            <a:ext cx="8305800" cy="0"/>
          </a:xfrm>
          <a:prstGeom prst="line">
            <a:avLst/>
          </a:prstGeom>
          <a:noFill/>
          <a:ln w="38100" cmpd="dbl">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latin typeface="+mn-lt"/>
            </a:endParaRPr>
          </a:p>
        </p:txBody>
      </p:sp>
      <p:sp>
        <p:nvSpPr>
          <p:cNvPr id="5" name="Line 16"/>
          <p:cNvSpPr>
            <a:spLocks noChangeShapeType="1"/>
          </p:cNvSpPr>
          <p:nvPr userDrawn="1"/>
        </p:nvSpPr>
        <p:spPr bwMode="auto">
          <a:xfrm>
            <a:off x="457200" y="6265863"/>
            <a:ext cx="8305800" cy="0"/>
          </a:xfrm>
          <a:prstGeom prst="line">
            <a:avLst/>
          </a:prstGeom>
          <a:noFill/>
          <a:ln w="38100" cmpd="dbl">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latin typeface="+mn-lt"/>
            </a:endParaRPr>
          </a:p>
        </p:txBody>
      </p:sp>
      <p:sp>
        <p:nvSpPr>
          <p:cNvPr id="2" name="Title 1"/>
          <p:cNvSpPr>
            <a:spLocks noGrp="1"/>
          </p:cNvSpPr>
          <p:nvPr>
            <p:ph type="ctrTitle"/>
          </p:nvPr>
        </p:nvSpPr>
        <p:spPr>
          <a:xfrm>
            <a:off x="685800" y="2130425"/>
            <a:ext cx="7772400" cy="1470025"/>
          </a:xfrm>
          <a:prstGeom prst="rect">
            <a:avLst/>
          </a:prstGeom>
        </p:spPr>
        <p:txBody>
          <a:bodyPr/>
          <a:lstStyle>
            <a:lvl1pPr>
              <a:defRPr b="1">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atin typeface="+mn-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8" name="Rectangle 20"/>
          <p:cNvSpPr>
            <a:spLocks noChangeArrowheads="1"/>
          </p:cNvSpPr>
          <p:nvPr userDrawn="1"/>
        </p:nvSpPr>
        <p:spPr bwMode="auto">
          <a:xfrm>
            <a:off x="466725" y="6311900"/>
            <a:ext cx="3162740" cy="307777"/>
          </a:xfrm>
          <a:prstGeom prst="rect">
            <a:avLst/>
          </a:prstGeom>
          <a:noFill/>
          <a:ln w="12700">
            <a:noFill/>
            <a:miter lim="800000"/>
            <a:headEnd/>
            <a:tailEnd/>
          </a:ln>
          <a:effectLst/>
        </p:spPr>
        <p:txBody>
          <a:bodyPr wrap="square" lIns="0" tIns="0" rIns="0" bIns="0">
            <a:spAutoFit/>
          </a:bodyPr>
          <a:lstStyle/>
          <a:p>
            <a:pPr marL="0" marR="0" indent="0" algn="l" defTabSz="1109663" rtl="0" eaLnBrk="0" fontAlgn="base" latinLnBrk="0" hangingPunct="0">
              <a:lnSpc>
                <a:spcPct val="100000"/>
              </a:lnSpc>
              <a:spcBef>
                <a:spcPct val="0"/>
              </a:spcBef>
              <a:spcAft>
                <a:spcPct val="0"/>
              </a:spcAft>
              <a:buClrTx/>
              <a:buSzTx/>
              <a:buFontTx/>
              <a:buNone/>
              <a:tabLst/>
              <a:defRPr/>
            </a:pPr>
            <a:r>
              <a:rPr lang="en-US" sz="1000" dirty="0" smtClean="0">
                <a:solidFill>
                  <a:schemeClr val="tx2"/>
                </a:solidFill>
                <a:latin typeface="+mn-lt"/>
                <a:cs typeface="Arial" pitchFamily="34" charset="0"/>
              </a:rPr>
              <a:t>Proprietary</a:t>
            </a:r>
            <a:r>
              <a:rPr lang="en-US" sz="1000" baseline="0" dirty="0" smtClean="0">
                <a:solidFill>
                  <a:schemeClr val="tx2"/>
                </a:solidFill>
                <a:latin typeface="+mn-lt"/>
                <a:cs typeface="Arial" pitchFamily="34" charset="0"/>
              </a:rPr>
              <a:t> </a:t>
            </a:r>
            <a:r>
              <a:rPr lang="en-US" sz="1000" dirty="0" smtClean="0">
                <a:solidFill>
                  <a:schemeClr val="tx2"/>
                </a:solidFill>
                <a:latin typeface="+mn-lt"/>
                <a:cs typeface="Arial" pitchFamily="34" charset="0"/>
              </a:rPr>
              <a:t>– Not to be</a:t>
            </a:r>
            <a:r>
              <a:rPr lang="en-US" sz="1000" baseline="0" dirty="0" smtClean="0">
                <a:solidFill>
                  <a:schemeClr val="tx2"/>
                </a:solidFill>
                <a:latin typeface="+mn-lt"/>
                <a:cs typeface="Arial" pitchFamily="34" charset="0"/>
              </a:rPr>
              <a:t> reproduced without permission</a:t>
            </a:r>
            <a:endParaRPr lang="en-US" sz="1000" dirty="0" smtClean="0">
              <a:solidFill>
                <a:schemeClr val="tx2"/>
              </a:solidFill>
              <a:latin typeface="+mn-lt"/>
              <a:cs typeface="Arial" pitchFamily="34" charset="0"/>
            </a:endParaRPr>
          </a:p>
          <a:p>
            <a:pPr defTabSz="1109663" eaLnBrk="0" hangingPunct="0"/>
            <a:r>
              <a:rPr lang="en-US" sz="1000" dirty="0" smtClean="0">
                <a:solidFill>
                  <a:schemeClr val="tx2"/>
                </a:solidFill>
                <a:latin typeface="+mn-lt"/>
                <a:cs typeface="Arial" pitchFamily="34" charset="0"/>
              </a:rPr>
              <a:t>© </a:t>
            </a:r>
            <a:r>
              <a:rPr lang="en-US" sz="1000" i="1" dirty="0" smtClean="0">
                <a:solidFill>
                  <a:schemeClr val="tx2"/>
                </a:solidFill>
                <a:latin typeface="+mn-lt"/>
                <a:cs typeface="Arial" pitchFamily="34" charset="0"/>
              </a:rPr>
              <a:t>thought</a:t>
            </a:r>
            <a:r>
              <a:rPr lang="en-US" sz="1000" b="1" dirty="0" smtClean="0">
                <a:solidFill>
                  <a:schemeClr val="tx2"/>
                </a:solidFill>
                <a:latin typeface="+mn-lt"/>
                <a:cs typeface="Arial" pitchFamily="34" charset="0"/>
              </a:rPr>
              <a:t>LEADERS</a:t>
            </a:r>
            <a:r>
              <a:rPr lang="en-US" sz="1000" dirty="0">
                <a:solidFill>
                  <a:schemeClr val="tx2"/>
                </a:solidFill>
                <a:latin typeface="+mn-lt"/>
                <a:cs typeface="Arial" pitchFamily="34" charset="0"/>
              </a:rPr>
              <a:t>, </a:t>
            </a:r>
            <a:r>
              <a:rPr lang="en-US" sz="1000" dirty="0" smtClean="0">
                <a:solidFill>
                  <a:schemeClr val="tx2"/>
                </a:solidFill>
                <a:latin typeface="+mn-lt"/>
                <a:cs typeface="Arial" pitchFamily="34" charset="0"/>
              </a:rPr>
              <a:t>LLC</a:t>
            </a:r>
          </a:p>
        </p:txBody>
      </p:sp>
    </p:spTree>
    <p:extLst>
      <p:ext uri="{BB962C8B-B14F-4D97-AF65-F5344CB8AC3E}">
        <p14:creationId xmlns:p14="http://schemas.microsoft.com/office/powerpoint/2010/main" val="387624871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Content Placeholder 2"/>
          <p:cNvSpPr>
            <a:spLocks noGrp="1"/>
          </p:cNvSpPr>
          <p:nvPr>
            <p:ph idx="1"/>
          </p:nvPr>
        </p:nvSpPr>
        <p:spPr>
          <a:xfrm>
            <a:off x="498475" y="1524000"/>
            <a:ext cx="8229600" cy="4648200"/>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1"/>
          <p:cNvSpPr>
            <a:spLocks noGrp="1"/>
          </p:cNvSpPr>
          <p:nvPr>
            <p:ph type="title"/>
          </p:nvPr>
        </p:nvSpPr>
        <p:spPr>
          <a:xfrm>
            <a:off x="455613" y="0"/>
            <a:ext cx="8226425" cy="646113"/>
          </a:xfrm>
        </p:spPr>
        <p:txBody>
          <a:bodyPr/>
          <a:lstStyle>
            <a:lvl1pPr>
              <a:defRPr b="1">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382968040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Line 10"/>
          <p:cNvSpPr>
            <a:spLocks noChangeShapeType="1"/>
          </p:cNvSpPr>
          <p:nvPr userDrawn="1"/>
        </p:nvSpPr>
        <p:spPr bwMode="auto">
          <a:xfrm>
            <a:off x="457200" y="533400"/>
            <a:ext cx="8305800" cy="0"/>
          </a:xfrm>
          <a:prstGeom prst="line">
            <a:avLst/>
          </a:prstGeom>
          <a:noFill/>
          <a:ln w="38100" cmpd="dbl">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latin typeface="+mn-lt"/>
            </a:endParaRPr>
          </a:p>
        </p:txBody>
      </p:sp>
      <p:sp>
        <p:nvSpPr>
          <p:cNvPr id="5" name="Line 16"/>
          <p:cNvSpPr>
            <a:spLocks noChangeShapeType="1"/>
          </p:cNvSpPr>
          <p:nvPr userDrawn="1"/>
        </p:nvSpPr>
        <p:spPr bwMode="auto">
          <a:xfrm>
            <a:off x="457200" y="6265863"/>
            <a:ext cx="8305800" cy="0"/>
          </a:xfrm>
          <a:prstGeom prst="line">
            <a:avLst/>
          </a:prstGeom>
          <a:noFill/>
          <a:ln w="38100" cmpd="dbl">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latin typeface="+mn-lt"/>
            </a:endParaRPr>
          </a:p>
        </p:txBody>
      </p:sp>
      <p:sp>
        <p:nvSpPr>
          <p:cNvPr id="6" name="Rectangle 20"/>
          <p:cNvSpPr>
            <a:spLocks noChangeArrowheads="1"/>
          </p:cNvSpPr>
          <p:nvPr userDrawn="1"/>
        </p:nvSpPr>
        <p:spPr bwMode="auto">
          <a:xfrm>
            <a:off x="466725" y="6311900"/>
            <a:ext cx="386612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0" tIns="0" rIns="0" bIns="0">
            <a:spAutoFit/>
          </a:bodyPr>
          <a:lstStyle/>
          <a:p>
            <a:pPr marL="0" marR="0" indent="0" algn="l" defTabSz="1109663" rtl="0" eaLnBrk="0" fontAlgn="base" latinLnBrk="0" hangingPunct="0">
              <a:lnSpc>
                <a:spcPct val="100000"/>
              </a:lnSpc>
              <a:spcBef>
                <a:spcPct val="0"/>
              </a:spcBef>
              <a:spcAft>
                <a:spcPct val="0"/>
              </a:spcAft>
              <a:buClrTx/>
              <a:buSzTx/>
              <a:buFontTx/>
              <a:buNone/>
              <a:tabLst/>
              <a:defRPr/>
            </a:pPr>
            <a:r>
              <a:rPr lang="en-US" sz="1000" dirty="0" smtClean="0">
                <a:solidFill>
                  <a:schemeClr val="tx2"/>
                </a:solidFill>
                <a:latin typeface="+mn-lt"/>
                <a:cs typeface="Arial" pitchFamily="34" charset="0"/>
              </a:rPr>
              <a:t>Proprietary</a:t>
            </a:r>
            <a:r>
              <a:rPr lang="en-US" sz="1000" baseline="0" dirty="0" smtClean="0">
                <a:solidFill>
                  <a:schemeClr val="tx2"/>
                </a:solidFill>
                <a:latin typeface="+mn-lt"/>
                <a:cs typeface="Arial" pitchFamily="34" charset="0"/>
              </a:rPr>
              <a:t> </a:t>
            </a:r>
            <a:r>
              <a:rPr lang="en-US" sz="1000" dirty="0" smtClean="0">
                <a:solidFill>
                  <a:schemeClr val="tx2"/>
                </a:solidFill>
                <a:latin typeface="+mn-lt"/>
                <a:cs typeface="Arial" pitchFamily="34" charset="0"/>
              </a:rPr>
              <a:t>– Not to be</a:t>
            </a:r>
            <a:r>
              <a:rPr lang="en-US" sz="1000" baseline="0" dirty="0" smtClean="0">
                <a:solidFill>
                  <a:schemeClr val="tx2"/>
                </a:solidFill>
                <a:latin typeface="+mn-lt"/>
                <a:cs typeface="Arial" pitchFamily="34" charset="0"/>
              </a:rPr>
              <a:t> reproduced without permission</a:t>
            </a:r>
            <a:endParaRPr lang="en-US" sz="1000" dirty="0" smtClean="0">
              <a:solidFill>
                <a:schemeClr val="tx2"/>
              </a:solidFill>
              <a:latin typeface="+mn-lt"/>
              <a:cs typeface="Arial" pitchFamily="34" charset="0"/>
            </a:endParaRPr>
          </a:p>
          <a:p>
            <a:pPr defTabSz="1109663" eaLnBrk="0" hangingPunct="0"/>
            <a:r>
              <a:rPr lang="en-US" sz="1000" dirty="0" smtClean="0">
                <a:solidFill>
                  <a:schemeClr val="tx2"/>
                </a:solidFill>
                <a:latin typeface="+mn-lt"/>
                <a:cs typeface="Arial" charset="0"/>
              </a:rPr>
              <a:t>© </a:t>
            </a:r>
            <a:r>
              <a:rPr lang="en-US" sz="1000" i="1" dirty="0">
                <a:solidFill>
                  <a:schemeClr val="tx2"/>
                </a:solidFill>
                <a:latin typeface="+mn-lt"/>
                <a:cs typeface="Arial" charset="0"/>
              </a:rPr>
              <a:t>thought</a:t>
            </a:r>
            <a:r>
              <a:rPr lang="en-US" sz="1000" b="1" dirty="0">
                <a:solidFill>
                  <a:schemeClr val="tx2"/>
                </a:solidFill>
                <a:latin typeface="+mn-lt"/>
                <a:cs typeface="Arial" charset="0"/>
              </a:rPr>
              <a:t>LEADERS</a:t>
            </a:r>
            <a:r>
              <a:rPr lang="en-US" sz="1000" dirty="0">
                <a:solidFill>
                  <a:schemeClr val="tx2"/>
                </a:solidFill>
                <a:latin typeface="+mn-lt"/>
                <a:cs typeface="Arial" charset="0"/>
              </a:rPr>
              <a:t>, LLC</a:t>
            </a:r>
          </a:p>
        </p:txBody>
      </p:sp>
      <p:pic>
        <p:nvPicPr>
          <p:cNvPr id="7" name="Picture 21" descr="20080317 TL_logo_300dpi"/>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6786563" y="6316663"/>
            <a:ext cx="1976437" cy="415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mn-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atin typeface="+mn-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6541449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Line 10"/>
          <p:cNvSpPr>
            <a:spLocks noChangeShapeType="1"/>
          </p:cNvSpPr>
          <p:nvPr userDrawn="1"/>
        </p:nvSpPr>
        <p:spPr bwMode="auto">
          <a:xfrm>
            <a:off x="457200" y="533400"/>
            <a:ext cx="8305800" cy="0"/>
          </a:xfrm>
          <a:prstGeom prst="line">
            <a:avLst/>
          </a:prstGeom>
          <a:noFill/>
          <a:ln w="38100" cmpd="dbl">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latin typeface="+mn-lt"/>
            </a:endParaRPr>
          </a:p>
        </p:txBody>
      </p:sp>
      <p:sp>
        <p:nvSpPr>
          <p:cNvPr id="6" name="Line 16"/>
          <p:cNvSpPr>
            <a:spLocks noChangeShapeType="1"/>
          </p:cNvSpPr>
          <p:nvPr userDrawn="1"/>
        </p:nvSpPr>
        <p:spPr bwMode="auto">
          <a:xfrm>
            <a:off x="457200" y="6265863"/>
            <a:ext cx="8305800" cy="0"/>
          </a:xfrm>
          <a:prstGeom prst="line">
            <a:avLst/>
          </a:prstGeom>
          <a:noFill/>
          <a:ln w="38100" cmpd="dbl">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latin typeface="+mn-lt"/>
            </a:endParaRPr>
          </a:p>
        </p:txBody>
      </p:sp>
      <p:pic>
        <p:nvPicPr>
          <p:cNvPr id="8" name="Picture 21" descr="20080317 TL_logo_300dpi"/>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6786563" y="6316663"/>
            <a:ext cx="1976437" cy="415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5613" y="0"/>
            <a:ext cx="8226425" cy="646113"/>
          </a:xfrm>
          <a:prstGeom prst="rect">
            <a:avLst/>
          </a:prstGeom>
        </p:spPr>
        <p:txBody>
          <a:bodyPr/>
          <a:lstStyle>
            <a:lvl1pPr>
              <a:defRPr b="1">
                <a:latin typeface="+mn-l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98475" y="1524000"/>
            <a:ext cx="4038600" cy="5334000"/>
          </a:xfrm>
          <a:prstGeom prst="rect">
            <a:avLst/>
          </a:prstGeo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9475" y="1524000"/>
            <a:ext cx="4038600" cy="5334000"/>
          </a:xfrm>
          <a:prstGeom prst="rect">
            <a:avLst/>
          </a:prstGeo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20"/>
          <p:cNvSpPr>
            <a:spLocks noChangeArrowheads="1"/>
          </p:cNvSpPr>
          <p:nvPr userDrawn="1"/>
        </p:nvSpPr>
        <p:spPr bwMode="auto">
          <a:xfrm>
            <a:off x="466725" y="6311900"/>
            <a:ext cx="3162740" cy="307777"/>
          </a:xfrm>
          <a:prstGeom prst="rect">
            <a:avLst/>
          </a:prstGeom>
          <a:noFill/>
          <a:ln w="12700">
            <a:noFill/>
            <a:miter lim="800000"/>
            <a:headEnd/>
            <a:tailEnd/>
          </a:ln>
          <a:effectLst/>
        </p:spPr>
        <p:txBody>
          <a:bodyPr wrap="square" lIns="0" tIns="0" rIns="0" bIns="0">
            <a:spAutoFit/>
          </a:bodyPr>
          <a:lstStyle/>
          <a:p>
            <a:pPr marL="0" marR="0" indent="0" algn="l" defTabSz="1109663" rtl="0" eaLnBrk="0" fontAlgn="base" latinLnBrk="0" hangingPunct="0">
              <a:lnSpc>
                <a:spcPct val="100000"/>
              </a:lnSpc>
              <a:spcBef>
                <a:spcPct val="0"/>
              </a:spcBef>
              <a:spcAft>
                <a:spcPct val="0"/>
              </a:spcAft>
              <a:buClrTx/>
              <a:buSzTx/>
              <a:buFontTx/>
              <a:buNone/>
              <a:tabLst/>
              <a:defRPr/>
            </a:pPr>
            <a:r>
              <a:rPr lang="en-US" sz="1000" dirty="0" smtClean="0">
                <a:solidFill>
                  <a:schemeClr val="tx2"/>
                </a:solidFill>
                <a:latin typeface="+mn-lt"/>
                <a:cs typeface="Arial" pitchFamily="34" charset="0"/>
              </a:rPr>
              <a:t>Proprietary</a:t>
            </a:r>
            <a:r>
              <a:rPr lang="en-US" sz="1000" baseline="0" dirty="0" smtClean="0">
                <a:solidFill>
                  <a:schemeClr val="tx2"/>
                </a:solidFill>
                <a:latin typeface="+mn-lt"/>
                <a:cs typeface="Arial" pitchFamily="34" charset="0"/>
              </a:rPr>
              <a:t> </a:t>
            </a:r>
            <a:r>
              <a:rPr lang="en-US" sz="1000" dirty="0" smtClean="0">
                <a:solidFill>
                  <a:schemeClr val="tx2"/>
                </a:solidFill>
                <a:latin typeface="+mn-lt"/>
                <a:cs typeface="Arial" pitchFamily="34" charset="0"/>
              </a:rPr>
              <a:t>– Not to be</a:t>
            </a:r>
            <a:r>
              <a:rPr lang="en-US" sz="1000" baseline="0" dirty="0" smtClean="0">
                <a:solidFill>
                  <a:schemeClr val="tx2"/>
                </a:solidFill>
                <a:latin typeface="+mn-lt"/>
                <a:cs typeface="Arial" pitchFamily="34" charset="0"/>
              </a:rPr>
              <a:t> reproduced without permission</a:t>
            </a:r>
            <a:endParaRPr lang="en-US" sz="1000" dirty="0" smtClean="0">
              <a:solidFill>
                <a:schemeClr val="tx2"/>
              </a:solidFill>
              <a:latin typeface="+mn-lt"/>
              <a:cs typeface="Arial" pitchFamily="34" charset="0"/>
            </a:endParaRPr>
          </a:p>
          <a:p>
            <a:pPr defTabSz="1109663" eaLnBrk="0" hangingPunct="0"/>
            <a:r>
              <a:rPr lang="en-US" sz="1000" dirty="0" smtClean="0">
                <a:solidFill>
                  <a:schemeClr val="tx2"/>
                </a:solidFill>
                <a:latin typeface="+mn-lt"/>
                <a:cs typeface="Arial" pitchFamily="34" charset="0"/>
              </a:rPr>
              <a:t>© </a:t>
            </a:r>
            <a:r>
              <a:rPr lang="en-US" sz="1000" i="1" dirty="0" smtClean="0">
                <a:solidFill>
                  <a:schemeClr val="tx2"/>
                </a:solidFill>
                <a:latin typeface="+mn-lt"/>
                <a:cs typeface="Arial" pitchFamily="34" charset="0"/>
              </a:rPr>
              <a:t>thought</a:t>
            </a:r>
            <a:r>
              <a:rPr lang="en-US" sz="1000" b="1" dirty="0" smtClean="0">
                <a:solidFill>
                  <a:schemeClr val="tx2"/>
                </a:solidFill>
                <a:latin typeface="+mn-lt"/>
                <a:cs typeface="Arial" pitchFamily="34" charset="0"/>
              </a:rPr>
              <a:t>LEADERS</a:t>
            </a:r>
            <a:r>
              <a:rPr lang="en-US" sz="1000" dirty="0">
                <a:solidFill>
                  <a:schemeClr val="tx2"/>
                </a:solidFill>
                <a:latin typeface="+mn-lt"/>
                <a:cs typeface="Arial" pitchFamily="34" charset="0"/>
              </a:rPr>
              <a:t>, </a:t>
            </a:r>
            <a:r>
              <a:rPr lang="en-US" sz="1000" dirty="0" smtClean="0">
                <a:solidFill>
                  <a:schemeClr val="tx2"/>
                </a:solidFill>
                <a:latin typeface="+mn-lt"/>
                <a:cs typeface="Arial" pitchFamily="34" charset="0"/>
              </a:rPr>
              <a:t>LLC</a:t>
            </a:r>
          </a:p>
        </p:txBody>
      </p:sp>
    </p:spTree>
    <p:extLst>
      <p:ext uri="{BB962C8B-B14F-4D97-AF65-F5344CB8AC3E}">
        <p14:creationId xmlns:p14="http://schemas.microsoft.com/office/powerpoint/2010/main" val="170176303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7" name="Line 10"/>
          <p:cNvSpPr>
            <a:spLocks noChangeShapeType="1"/>
          </p:cNvSpPr>
          <p:nvPr userDrawn="1"/>
        </p:nvSpPr>
        <p:spPr bwMode="auto">
          <a:xfrm>
            <a:off x="457200" y="533400"/>
            <a:ext cx="8305800" cy="0"/>
          </a:xfrm>
          <a:prstGeom prst="line">
            <a:avLst/>
          </a:prstGeom>
          <a:noFill/>
          <a:ln w="38100" cmpd="dbl">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8" name="Line 16"/>
          <p:cNvSpPr>
            <a:spLocks noChangeShapeType="1"/>
          </p:cNvSpPr>
          <p:nvPr userDrawn="1"/>
        </p:nvSpPr>
        <p:spPr bwMode="auto">
          <a:xfrm>
            <a:off x="457200" y="6265863"/>
            <a:ext cx="8305800" cy="0"/>
          </a:xfrm>
          <a:prstGeom prst="line">
            <a:avLst/>
          </a:prstGeom>
          <a:noFill/>
          <a:ln w="38100" cmpd="dbl">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pic>
        <p:nvPicPr>
          <p:cNvPr id="10" name="Picture 21" descr="20080317 TL_logo_300dpi"/>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6786563" y="6316663"/>
            <a:ext cx="1976437" cy="415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Rectangle 20"/>
          <p:cNvSpPr>
            <a:spLocks noChangeArrowheads="1"/>
          </p:cNvSpPr>
          <p:nvPr userDrawn="1"/>
        </p:nvSpPr>
        <p:spPr bwMode="auto">
          <a:xfrm>
            <a:off x="466725" y="6311900"/>
            <a:ext cx="3162740" cy="307777"/>
          </a:xfrm>
          <a:prstGeom prst="rect">
            <a:avLst/>
          </a:prstGeom>
          <a:noFill/>
          <a:ln w="12700">
            <a:noFill/>
            <a:miter lim="800000"/>
            <a:headEnd/>
            <a:tailEnd/>
          </a:ln>
          <a:effectLst/>
        </p:spPr>
        <p:txBody>
          <a:bodyPr wrap="square" lIns="0" tIns="0" rIns="0" bIns="0">
            <a:spAutoFit/>
          </a:bodyPr>
          <a:lstStyle/>
          <a:p>
            <a:pPr marL="0" marR="0" indent="0" algn="l" defTabSz="1109663" rtl="0" eaLnBrk="0" fontAlgn="base" latinLnBrk="0" hangingPunct="0">
              <a:lnSpc>
                <a:spcPct val="100000"/>
              </a:lnSpc>
              <a:spcBef>
                <a:spcPct val="0"/>
              </a:spcBef>
              <a:spcAft>
                <a:spcPct val="0"/>
              </a:spcAft>
              <a:buClrTx/>
              <a:buSzTx/>
              <a:buFontTx/>
              <a:buNone/>
              <a:tabLst/>
              <a:defRPr/>
            </a:pPr>
            <a:r>
              <a:rPr lang="en-US" sz="1000" dirty="0" smtClean="0">
                <a:solidFill>
                  <a:schemeClr val="tx2"/>
                </a:solidFill>
                <a:latin typeface="Arial" pitchFamily="34" charset="0"/>
                <a:cs typeface="Arial" pitchFamily="34" charset="0"/>
              </a:rPr>
              <a:t>Proprietary</a:t>
            </a:r>
            <a:r>
              <a:rPr lang="en-US" sz="1000" baseline="0" dirty="0" smtClean="0">
                <a:solidFill>
                  <a:schemeClr val="tx2"/>
                </a:solidFill>
                <a:latin typeface="Arial" pitchFamily="34" charset="0"/>
                <a:cs typeface="Arial" pitchFamily="34" charset="0"/>
              </a:rPr>
              <a:t> </a:t>
            </a:r>
            <a:r>
              <a:rPr lang="en-US" sz="1000" dirty="0" smtClean="0">
                <a:solidFill>
                  <a:schemeClr val="tx2"/>
                </a:solidFill>
                <a:latin typeface="Arial" pitchFamily="34" charset="0"/>
                <a:cs typeface="Arial" pitchFamily="34" charset="0"/>
              </a:rPr>
              <a:t>– Not to be</a:t>
            </a:r>
            <a:r>
              <a:rPr lang="en-US" sz="1000" baseline="0" dirty="0" smtClean="0">
                <a:solidFill>
                  <a:schemeClr val="tx2"/>
                </a:solidFill>
                <a:latin typeface="Arial" pitchFamily="34" charset="0"/>
                <a:cs typeface="Arial" pitchFamily="34" charset="0"/>
              </a:rPr>
              <a:t> reproduced without permission</a:t>
            </a:r>
            <a:endParaRPr lang="en-US" sz="1000" dirty="0" smtClean="0">
              <a:solidFill>
                <a:schemeClr val="tx2"/>
              </a:solidFill>
              <a:latin typeface="Arial" pitchFamily="34" charset="0"/>
              <a:cs typeface="Arial" pitchFamily="34" charset="0"/>
            </a:endParaRPr>
          </a:p>
          <a:p>
            <a:pPr defTabSz="1109663" eaLnBrk="0" hangingPunct="0"/>
            <a:r>
              <a:rPr lang="en-US" sz="1000" dirty="0" smtClean="0">
                <a:solidFill>
                  <a:schemeClr val="tx2"/>
                </a:solidFill>
                <a:latin typeface="Arial" pitchFamily="34" charset="0"/>
                <a:cs typeface="Arial" pitchFamily="34" charset="0"/>
              </a:rPr>
              <a:t>© </a:t>
            </a:r>
            <a:r>
              <a:rPr lang="en-US" sz="1000" i="1" dirty="0" smtClean="0">
                <a:solidFill>
                  <a:schemeClr val="tx2"/>
                </a:solidFill>
                <a:latin typeface="Arial" pitchFamily="34" charset="0"/>
                <a:cs typeface="Arial" pitchFamily="34" charset="0"/>
              </a:rPr>
              <a:t>thought</a:t>
            </a:r>
            <a:r>
              <a:rPr lang="en-US" sz="1000" b="1" dirty="0" smtClean="0">
                <a:solidFill>
                  <a:schemeClr val="tx2"/>
                </a:solidFill>
                <a:latin typeface="Arial" pitchFamily="34" charset="0"/>
                <a:cs typeface="Arial" pitchFamily="34" charset="0"/>
              </a:rPr>
              <a:t>LEADERS</a:t>
            </a:r>
            <a:r>
              <a:rPr lang="en-US" sz="1000" dirty="0">
                <a:solidFill>
                  <a:schemeClr val="tx2"/>
                </a:solidFill>
                <a:latin typeface="Arial" pitchFamily="34" charset="0"/>
                <a:cs typeface="Arial" pitchFamily="34" charset="0"/>
              </a:rPr>
              <a:t>, </a:t>
            </a:r>
            <a:r>
              <a:rPr lang="en-US" sz="1000" dirty="0" smtClean="0">
                <a:solidFill>
                  <a:schemeClr val="tx2"/>
                </a:solidFill>
                <a:latin typeface="Arial" pitchFamily="34" charset="0"/>
                <a:cs typeface="Arial" pitchFamily="34" charset="0"/>
              </a:rPr>
              <a:t>LLC</a:t>
            </a:r>
          </a:p>
        </p:txBody>
      </p:sp>
      <p:sp>
        <p:nvSpPr>
          <p:cNvPr id="12" name="Title 1"/>
          <p:cNvSpPr>
            <a:spLocks noGrp="1"/>
          </p:cNvSpPr>
          <p:nvPr>
            <p:ph type="title"/>
          </p:nvPr>
        </p:nvSpPr>
        <p:spPr>
          <a:xfrm>
            <a:off x="455613" y="0"/>
            <a:ext cx="8226425" cy="646113"/>
          </a:xfrm>
          <a:prstGeom prst="rect">
            <a:avLst/>
          </a:prstGeom>
        </p:spPr>
        <p:txBody>
          <a:bodyPr/>
          <a:lstStyle>
            <a:lvl1pPr>
              <a:defRPr b="1">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4157202960"/>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hyperlink" Target="http://www.leadwithastory.com/resources" TargetMode="External"/><Relationship Id="rId8" Type="http://schemas.openxmlformats.org/officeDocument/2006/relationships/hyperlink" Target="mailto:paul@leadwithastory.com" TargetMode="External"/><Relationship Id="rId9" Type="http://schemas.openxmlformats.org/officeDocument/2006/relationships/hyperlink" Target="http://amzn.to/1RP5Stv" TargetMode="Externa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5613" y="0"/>
            <a:ext cx="8226425" cy="64611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vert="horz" wrap="square" lIns="38100" tIns="38100" rIns="38100" bIns="38100" numCol="1" anchor="ctr" anchorCtr="0" compatLnSpc="1">
            <a:prstTxWarp prst="textNoShape">
              <a:avLst/>
            </a:prstTxWarp>
          </a:bodyPr>
          <a:lstStyle/>
          <a:p>
            <a:pPr lvl="0"/>
            <a:r>
              <a:rPr lang="en-US" dirty="0">
                <a:sym typeface="Arial Bold" charset="0"/>
              </a:rPr>
              <a:t>Click to edit Master title style</a:t>
            </a:r>
          </a:p>
        </p:txBody>
      </p:sp>
      <p:sp>
        <p:nvSpPr>
          <p:cNvPr id="1027" name="Line 10"/>
          <p:cNvSpPr>
            <a:spLocks noChangeShapeType="1"/>
          </p:cNvSpPr>
          <p:nvPr userDrawn="1"/>
        </p:nvSpPr>
        <p:spPr bwMode="auto">
          <a:xfrm>
            <a:off x="457200" y="533400"/>
            <a:ext cx="8305800" cy="0"/>
          </a:xfrm>
          <a:prstGeom prst="line">
            <a:avLst/>
          </a:prstGeom>
          <a:noFill/>
          <a:ln w="38100" cmpd="dbl">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8" name="Line 16"/>
          <p:cNvSpPr>
            <a:spLocks noChangeShapeType="1"/>
          </p:cNvSpPr>
          <p:nvPr userDrawn="1"/>
        </p:nvSpPr>
        <p:spPr bwMode="auto">
          <a:xfrm>
            <a:off x="457200" y="6265863"/>
            <a:ext cx="8305800" cy="0"/>
          </a:xfrm>
          <a:prstGeom prst="line">
            <a:avLst/>
          </a:prstGeom>
          <a:noFill/>
          <a:ln w="38100" cmpd="dbl">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 name="TextBox 9"/>
          <p:cNvSpPr txBox="1"/>
          <p:nvPr userDrawn="1"/>
        </p:nvSpPr>
        <p:spPr>
          <a:xfrm>
            <a:off x="370365" y="6382494"/>
            <a:ext cx="3758786" cy="276999"/>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Download copies at: </a:t>
            </a:r>
            <a:r>
              <a:rPr lang="en-US" dirty="0" smtClean="0">
                <a:hlinkClick r:id="rId7"/>
              </a:rPr>
              <a:t>www.leadwithastory.com/resources </a:t>
            </a:r>
            <a:endParaRPr lang="en-US" dirty="0"/>
          </a:p>
        </p:txBody>
      </p:sp>
      <p:sp>
        <p:nvSpPr>
          <p:cNvPr id="11" name="TextBox 10"/>
          <p:cNvSpPr txBox="1"/>
          <p:nvPr userDrawn="1"/>
        </p:nvSpPr>
        <p:spPr>
          <a:xfrm>
            <a:off x="6915828" y="6382494"/>
            <a:ext cx="1847172" cy="276999"/>
          </a:xfrm>
          <a:prstGeom prst="rect">
            <a:avLst/>
          </a:prstGeom>
          <a:noFill/>
        </p:spPr>
        <p:txBody>
          <a:bodyPr wrap="none" rtlCol="0">
            <a:spAutoFit/>
          </a:bodyPr>
          <a:lstStyle/>
          <a:p>
            <a:r>
              <a:rPr lang="en-US" dirty="0" smtClean="0">
                <a:hlinkClick r:id="rId8"/>
              </a:rPr>
              <a:t>paul@leadwithastory.co</a:t>
            </a:r>
            <a:r>
              <a:rPr lang="en-US" baseline="0" dirty="0" smtClean="0">
                <a:hlinkClick r:id="rId8"/>
              </a:rPr>
              <a:t>m</a:t>
            </a:r>
            <a:r>
              <a:rPr lang="en-US" baseline="0" dirty="0" smtClean="0"/>
              <a:t> </a:t>
            </a:r>
            <a:endParaRPr lang="en-US" dirty="0"/>
          </a:p>
        </p:txBody>
      </p:sp>
      <p:sp>
        <p:nvSpPr>
          <p:cNvPr id="12" name="TextBox 11"/>
          <p:cNvSpPr txBox="1"/>
          <p:nvPr userDrawn="1"/>
        </p:nvSpPr>
        <p:spPr>
          <a:xfrm>
            <a:off x="4129151" y="6382494"/>
            <a:ext cx="2862707" cy="276999"/>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rgbClr val="000000"/>
                </a:solidFill>
                <a:effectLst/>
                <a:latin typeface="Gill Sans" charset="0"/>
                <a:ea typeface="ヒラギノ角ゴ ProN W3" charset="0"/>
                <a:cs typeface="ヒラギノ角ゴ ProN W3" charset="0"/>
                <a:sym typeface="Gill Sans" charset="0"/>
              </a:rPr>
              <a:t>Based </a:t>
            </a:r>
            <a:r>
              <a:rPr lang="en-US" sz="1200" kern="1200" smtClean="0">
                <a:solidFill>
                  <a:srgbClr val="000000"/>
                </a:solidFill>
                <a:effectLst/>
                <a:latin typeface="Gill Sans" charset="0"/>
                <a:ea typeface="ヒラギノ角ゴ ProN W3" charset="0"/>
                <a:cs typeface="ヒラギノ角ゴ ProN W3" charset="0"/>
                <a:sym typeface="Gill Sans" charset="0"/>
              </a:rPr>
              <a:t>on </a:t>
            </a:r>
            <a:r>
              <a:rPr lang="en-US" sz="1200" kern="1200" smtClean="0">
                <a:solidFill>
                  <a:srgbClr val="000000"/>
                </a:solidFill>
                <a:effectLst/>
                <a:latin typeface="Gill Sans" charset="0"/>
                <a:ea typeface="ヒラギノ角ゴ ProN W3" charset="0"/>
                <a:cs typeface="ヒラギノ角ゴ ProN W3" charset="0"/>
                <a:sym typeface="Gill Sans" charset="0"/>
                <a:hlinkClick r:id="rId9"/>
              </a:rPr>
              <a:t>Sell </a:t>
            </a:r>
            <a:r>
              <a:rPr lang="en-US" sz="1200" kern="1200" dirty="0" smtClean="0">
                <a:solidFill>
                  <a:srgbClr val="000000"/>
                </a:solidFill>
                <a:effectLst/>
                <a:latin typeface="Gill Sans" charset="0"/>
                <a:ea typeface="ヒラギノ角ゴ ProN W3" charset="0"/>
                <a:cs typeface="ヒラギノ角ゴ ProN W3" charset="0"/>
                <a:sym typeface="Gill Sans" charset="0"/>
                <a:hlinkClick r:id="rId9"/>
              </a:rPr>
              <a:t>with a Story</a:t>
            </a:r>
            <a:r>
              <a:rPr lang="en-US" sz="1200" kern="1200" dirty="0" smtClean="0">
                <a:solidFill>
                  <a:srgbClr val="000000"/>
                </a:solidFill>
                <a:effectLst/>
                <a:latin typeface="Gill Sans" charset="0"/>
                <a:ea typeface="ヒラギノ角ゴ ProN W3" charset="0"/>
                <a:cs typeface="ヒラギノ角ゴ ProN W3" charset="0"/>
                <a:sym typeface="Gill Sans" charset="0"/>
              </a:rPr>
              <a:t>, by Paul Smith </a:t>
            </a:r>
            <a:r>
              <a:rPr lang="en-US" dirty="0" smtClean="0"/>
              <a:t> </a:t>
            </a:r>
          </a:p>
        </p:txBody>
      </p:sp>
    </p:spTree>
  </p:cSld>
  <p:clrMap bg1="lt1" tx1="dk1" bg2="lt2" tx2="dk2" accent1="accent1" accent2="accent2" accent3="accent3" accent4="accent4" accent5="accent5" accent6="accent6" hlink="hlink" folHlink="folHlink"/>
  <p:sldLayoutIdLst>
    <p:sldLayoutId id="2147483826" r:id="rId1"/>
    <p:sldLayoutId id="2147483825" r:id="rId2"/>
    <p:sldLayoutId id="2147483827" r:id="rId3"/>
    <p:sldLayoutId id="2147483828" r:id="rId4"/>
    <p:sldLayoutId id="2147483829" r:id="rId5"/>
  </p:sldLayoutIdLst>
  <p:transition/>
  <p:hf hdr="0" ftr="0" dt="0"/>
  <p:txStyles>
    <p:titleStyle>
      <a:lvl1pPr algn="l" rtl="0" eaLnBrk="0" fontAlgn="base" hangingPunct="0">
        <a:spcBef>
          <a:spcPct val="0"/>
        </a:spcBef>
        <a:spcAft>
          <a:spcPct val="0"/>
        </a:spcAft>
        <a:defRPr sz="2200">
          <a:solidFill>
            <a:schemeClr val="tx1"/>
          </a:solidFill>
          <a:latin typeface="+mj-lt"/>
          <a:ea typeface="+mj-ea"/>
          <a:cs typeface="+mj-cs"/>
          <a:sym typeface="Arial Bold" charset="0"/>
        </a:defRPr>
      </a:lvl1pPr>
      <a:lvl2pPr algn="l" rtl="0" eaLnBrk="0" fontAlgn="base" hangingPunct="0">
        <a:spcBef>
          <a:spcPct val="0"/>
        </a:spcBef>
        <a:spcAft>
          <a:spcPct val="0"/>
        </a:spcAft>
        <a:defRPr sz="2200">
          <a:solidFill>
            <a:schemeClr val="tx1"/>
          </a:solidFill>
          <a:latin typeface="Arial Bold" charset="0"/>
          <a:ea typeface="ヒラギノ角ゴ ProN W6" charset="0"/>
          <a:cs typeface="ヒラギノ角ゴ ProN W6" charset="0"/>
          <a:sym typeface="Arial Bold" charset="0"/>
        </a:defRPr>
      </a:lvl2pPr>
      <a:lvl3pPr algn="l" rtl="0" eaLnBrk="0" fontAlgn="base" hangingPunct="0">
        <a:spcBef>
          <a:spcPct val="0"/>
        </a:spcBef>
        <a:spcAft>
          <a:spcPct val="0"/>
        </a:spcAft>
        <a:defRPr sz="2200">
          <a:solidFill>
            <a:schemeClr val="tx1"/>
          </a:solidFill>
          <a:latin typeface="Arial Bold" charset="0"/>
          <a:ea typeface="ヒラギノ角ゴ ProN W6" charset="0"/>
          <a:cs typeface="ヒラギノ角ゴ ProN W6" charset="0"/>
          <a:sym typeface="Arial Bold" charset="0"/>
        </a:defRPr>
      </a:lvl3pPr>
      <a:lvl4pPr algn="l" rtl="0" eaLnBrk="0" fontAlgn="base" hangingPunct="0">
        <a:spcBef>
          <a:spcPct val="0"/>
        </a:spcBef>
        <a:spcAft>
          <a:spcPct val="0"/>
        </a:spcAft>
        <a:defRPr sz="2200">
          <a:solidFill>
            <a:schemeClr val="tx1"/>
          </a:solidFill>
          <a:latin typeface="Arial Bold" charset="0"/>
          <a:ea typeface="ヒラギノ角ゴ ProN W6" charset="0"/>
          <a:cs typeface="ヒラギノ角ゴ ProN W6" charset="0"/>
          <a:sym typeface="Arial Bold" charset="0"/>
        </a:defRPr>
      </a:lvl4pPr>
      <a:lvl5pPr algn="l" rtl="0" eaLnBrk="0" fontAlgn="base" hangingPunct="0">
        <a:spcBef>
          <a:spcPct val="0"/>
        </a:spcBef>
        <a:spcAft>
          <a:spcPct val="0"/>
        </a:spcAft>
        <a:defRPr sz="2200">
          <a:solidFill>
            <a:schemeClr val="tx1"/>
          </a:solidFill>
          <a:latin typeface="Arial Bold" charset="0"/>
          <a:ea typeface="ヒラギノ角ゴ ProN W6" charset="0"/>
          <a:cs typeface="ヒラギノ角ゴ ProN W6" charset="0"/>
          <a:sym typeface="Arial Bold" charset="0"/>
        </a:defRPr>
      </a:lvl5pPr>
      <a:lvl6pPr marL="457200" algn="l" rtl="0" fontAlgn="base">
        <a:spcBef>
          <a:spcPct val="0"/>
        </a:spcBef>
        <a:spcAft>
          <a:spcPct val="0"/>
        </a:spcAft>
        <a:defRPr sz="2000">
          <a:solidFill>
            <a:schemeClr val="tx1"/>
          </a:solidFill>
          <a:latin typeface="Arial Bold" charset="0"/>
          <a:ea typeface="ヒラギノ角ゴ ProN W6" charset="0"/>
          <a:cs typeface="ヒラギノ角ゴ ProN W6" charset="0"/>
          <a:sym typeface="Arial Bold" charset="0"/>
        </a:defRPr>
      </a:lvl6pPr>
      <a:lvl7pPr marL="914400" algn="l" rtl="0" fontAlgn="base">
        <a:spcBef>
          <a:spcPct val="0"/>
        </a:spcBef>
        <a:spcAft>
          <a:spcPct val="0"/>
        </a:spcAft>
        <a:defRPr sz="2000">
          <a:solidFill>
            <a:schemeClr val="tx1"/>
          </a:solidFill>
          <a:latin typeface="Arial Bold" charset="0"/>
          <a:ea typeface="ヒラギノ角ゴ ProN W6" charset="0"/>
          <a:cs typeface="ヒラギノ角ゴ ProN W6" charset="0"/>
          <a:sym typeface="Arial Bold" charset="0"/>
        </a:defRPr>
      </a:lvl7pPr>
      <a:lvl8pPr marL="1371600" algn="l" rtl="0" fontAlgn="base">
        <a:spcBef>
          <a:spcPct val="0"/>
        </a:spcBef>
        <a:spcAft>
          <a:spcPct val="0"/>
        </a:spcAft>
        <a:defRPr sz="2000">
          <a:solidFill>
            <a:schemeClr val="tx1"/>
          </a:solidFill>
          <a:latin typeface="Arial Bold" charset="0"/>
          <a:ea typeface="ヒラギノ角ゴ ProN W6" charset="0"/>
          <a:cs typeface="ヒラギノ角ゴ ProN W6" charset="0"/>
          <a:sym typeface="Arial Bold" charset="0"/>
        </a:defRPr>
      </a:lvl8pPr>
      <a:lvl9pPr marL="1828800" algn="l" rtl="0" fontAlgn="base">
        <a:spcBef>
          <a:spcPct val="0"/>
        </a:spcBef>
        <a:spcAft>
          <a:spcPct val="0"/>
        </a:spcAft>
        <a:defRPr sz="2000">
          <a:solidFill>
            <a:schemeClr val="tx1"/>
          </a:solidFill>
          <a:latin typeface="Arial Bold" charset="0"/>
          <a:ea typeface="ヒラギノ角ゴ ProN W6" charset="0"/>
          <a:cs typeface="ヒラギノ角ゴ ProN W6" charset="0"/>
          <a:sym typeface="Arial Bold" charset="0"/>
        </a:defRPr>
      </a:lvl9pPr>
    </p:titleStyle>
    <p:bodyStyle>
      <a:lvl1pPr marL="342900" indent="-342900" algn="l" rtl="0" eaLnBrk="0" fontAlgn="base" hangingPunct="0">
        <a:spcBef>
          <a:spcPct val="0"/>
        </a:spcBef>
        <a:spcAft>
          <a:spcPct val="0"/>
        </a:spcAft>
        <a:buClr>
          <a:srgbClr val="000000"/>
        </a:buClr>
        <a:buSzPct val="100000"/>
        <a:buFont typeface="Arial" charset="0"/>
        <a:buChar char="•"/>
        <a:defRPr sz="3000">
          <a:solidFill>
            <a:schemeClr val="tx1"/>
          </a:solidFill>
          <a:latin typeface="+mn-lt"/>
          <a:ea typeface="+mn-ea"/>
          <a:cs typeface="+mn-cs"/>
          <a:sym typeface="Arial" charset="0"/>
        </a:defRPr>
      </a:lvl1pPr>
      <a:lvl2pPr marL="552450" indent="-285750" algn="l" rtl="0" eaLnBrk="0" fontAlgn="base" hangingPunct="0">
        <a:spcBef>
          <a:spcPct val="0"/>
        </a:spcBef>
        <a:spcAft>
          <a:spcPct val="0"/>
        </a:spcAft>
        <a:buClr>
          <a:srgbClr val="000000"/>
        </a:buClr>
        <a:buSzPct val="100000"/>
        <a:buFont typeface="Arial" charset="0"/>
        <a:buChar char="–"/>
        <a:defRPr sz="2600">
          <a:solidFill>
            <a:schemeClr val="tx1"/>
          </a:solidFill>
          <a:latin typeface="+mn-lt"/>
          <a:ea typeface="+mn-ea"/>
          <a:cs typeface="+mn-cs"/>
          <a:sym typeface="Arial" charset="0"/>
        </a:defRPr>
      </a:lvl2pPr>
      <a:lvl3pPr marL="952500" indent="-228600" algn="l" rtl="0" eaLnBrk="0" fontAlgn="base" hangingPunct="0">
        <a:spcBef>
          <a:spcPct val="0"/>
        </a:spcBef>
        <a:spcAft>
          <a:spcPct val="0"/>
        </a:spcAft>
        <a:buClr>
          <a:srgbClr val="000000"/>
        </a:buClr>
        <a:buSzPct val="100000"/>
        <a:buFont typeface="Arial" charset="0"/>
        <a:buChar char="•"/>
        <a:defRPr sz="2200">
          <a:solidFill>
            <a:schemeClr val="tx1"/>
          </a:solidFill>
          <a:latin typeface="+mn-lt"/>
          <a:ea typeface="+mn-ea"/>
          <a:cs typeface="+mn-cs"/>
          <a:sym typeface="Arial" charset="0"/>
        </a:defRPr>
      </a:lvl3pPr>
      <a:lvl4pPr marL="1409700" indent="-228600" algn="l" rtl="0" eaLnBrk="0" fontAlgn="base" hangingPunct="0">
        <a:spcBef>
          <a:spcPct val="0"/>
        </a:spcBef>
        <a:spcAft>
          <a:spcPct val="0"/>
        </a:spcAft>
        <a:buClr>
          <a:srgbClr val="000000"/>
        </a:buClr>
        <a:buSzPct val="100000"/>
        <a:buFont typeface="Arial" charset="0"/>
        <a:buChar char="–"/>
        <a:defRPr>
          <a:solidFill>
            <a:schemeClr val="tx1"/>
          </a:solidFill>
          <a:latin typeface="+mn-lt"/>
          <a:ea typeface="+mn-ea"/>
          <a:cs typeface="+mn-cs"/>
          <a:sym typeface="Arial" charset="0"/>
        </a:defRPr>
      </a:lvl4pPr>
      <a:lvl5pPr marL="1866900" indent="-228600" algn="l" rtl="0" eaLnBrk="0" fontAlgn="base" hangingPunct="0">
        <a:spcBef>
          <a:spcPct val="0"/>
        </a:spcBef>
        <a:spcAft>
          <a:spcPct val="0"/>
        </a:spcAft>
        <a:buClr>
          <a:srgbClr val="000000"/>
        </a:buClr>
        <a:buSzPct val="100000"/>
        <a:buFont typeface="Arial" charset="0"/>
        <a:buChar char="»"/>
        <a:defRPr>
          <a:solidFill>
            <a:schemeClr val="tx1"/>
          </a:solidFill>
          <a:latin typeface="+mn-lt"/>
          <a:ea typeface="+mn-ea"/>
          <a:cs typeface="+mn-cs"/>
          <a:sym typeface="Arial" charset="0"/>
        </a:defRPr>
      </a:lvl5pPr>
      <a:lvl6pPr marL="2324100" indent="-228600" algn="l" rtl="0" fontAlgn="base">
        <a:spcBef>
          <a:spcPct val="0"/>
        </a:spcBef>
        <a:spcAft>
          <a:spcPct val="0"/>
        </a:spcAft>
        <a:buClr>
          <a:srgbClr val="000000"/>
        </a:buClr>
        <a:buSzPct val="100000"/>
        <a:buFont typeface="Arial" charset="0"/>
        <a:buChar char="»"/>
        <a:defRPr>
          <a:solidFill>
            <a:schemeClr val="tx1"/>
          </a:solidFill>
          <a:latin typeface="+mn-lt"/>
          <a:ea typeface="+mn-ea"/>
          <a:cs typeface="+mn-cs"/>
          <a:sym typeface="Arial" charset="0"/>
        </a:defRPr>
      </a:lvl6pPr>
      <a:lvl7pPr marL="2781300" indent="-228600" algn="l" rtl="0" fontAlgn="base">
        <a:spcBef>
          <a:spcPct val="0"/>
        </a:spcBef>
        <a:spcAft>
          <a:spcPct val="0"/>
        </a:spcAft>
        <a:buClr>
          <a:srgbClr val="000000"/>
        </a:buClr>
        <a:buSzPct val="100000"/>
        <a:buFont typeface="Arial" charset="0"/>
        <a:buChar char="»"/>
        <a:defRPr>
          <a:solidFill>
            <a:schemeClr val="tx1"/>
          </a:solidFill>
          <a:latin typeface="+mn-lt"/>
          <a:ea typeface="+mn-ea"/>
          <a:cs typeface="+mn-cs"/>
          <a:sym typeface="Arial" charset="0"/>
        </a:defRPr>
      </a:lvl7pPr>
      <a:lvl8pPr marL="3238500" indent="-228600" algn="l" rtl="0" fontAlgn="base">
        <a:spcBef>
          <a:spcPct val="0"/>
        </a:spcBef>
        <a:spcAft>
          <a:spcPct val="0"/>
        </a:spcAft>
        <a:buClr>
          <a:srgbClr val="000000"/>
        </a:buClr>
        <a:buSzPct val="100000"/>
        <a:buFont typeface="Arial" charset="0"/>
        <a:buChar char="»"/>
        <a:defRPr>
          <a:solidFill>
            <a:schemeClr val="tx1"/>
          </a:solidFill>
          <a:latin typeface="+mn-lt"/>
          <a:ea typeface="+mn-ea"/>
          <a:cs typeface="+mn-cs"/>
          <a:sym typeface="Arial" charset="0"/>
        </a:defRPr>
      </a:lvl8pPr>
      <a:lvl9pPr marL="3695700" indent="-228600" algn="l" rtl="0" fontAlgn="base">
        <a:spcBef>
          <a:spcPct val="0"/>
        </a:spcBef>
        <a:spcAft>
          <a:spcPct val="0"/>
        </a:spcAft>
        <a:buClr>
          <a:srgbClr val="000000"/>
        </a:buClr>
        <a:buSzPct val="100000"/>
        <a:buFont typeface="Arial" charset="0"/>
        <a:buChar char="»"/>
        <a:defRPr>
          <a:solidFill>
            <a:schemeClr val="tx1"/>
          </a:solidFill>
          <a:latin typeface="+mn-lt"/>
          <a:ea typeface="+mn-ea"/>
          <a:cs typeface="+mn-cs"/>
          <a:sym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eadwithastory.com/resour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9"/>
          <p:cNvSpPr>
            <a:spLocks noGrp="1"/>
          </p:cNvSpPr>
          <p:nvPr>
            <p:ph type="title"/>
          </p:nvPr>
        </p:nvSpPr>
        <p:spPr/>
        <p:txBody>
          <a:bodyPr/>
          <a:lstStyle/>
          <a:p>
            <a:r>
              <a:rPr lang="en-US" dirty="0" smtClean="0">
                <a:latin typeface="Arial Bold" charset="0"/>
                <a:ea typeface="ヒラギノ角ゴ ProN W6" charset="0"/>
                <a:cs typeface="ヒラギノ角ゴ ProN W6" charset="0"/>
              </a:rPr>
              <a:t>Story Selection</a:t>
            </a:r>
            <a:endParaRPr lang="en-US" dirty="0">
              <a:latin typeface="Arial Bold" charset="0"/>
              <a:ea typeface="ヒラギノ角ゴ ProN W6" charset="0"/>
              <a:cs typeface="ヒラギノ角ゴ ProN W6"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1223417250"/>
              </p:ext>
            </p:extLst>
          </p:nvPr>
        </p:nvGraphicFramePr>
        <p:xfrm>
          <a:off x="566848" y="646113"/>
          <a:ext cx="8115190" cy="5316427"/>
        </p:xfrm>
        <a:graphic>
          <a:graphicData uri="http://schemas.openxmlformats.org/drawingml/2006/table">
            <a:tbl>
              <a:tblPr/>
              <a:tblGrid>
                <a:gridCol w="2352017"/>
                <a:gridCol w="5763173"/>
              </a:tblGrid>
              <a:tr h="287227">
                <a:tc>
                  <a:txBody>
                    <a:bodyPr/>
                    <a:lstStyle/>
                    <a:p>
                      <a:pPr marL="0" marR="0" algn="ctr" defTabSz="914400" rtl="0" eaLnBrk="1" latinLnBrk="0" hangingPunct="1">
                        <a:spcBef>
                          <a:spcPts val="0"/>
                        </a:spcBef>
                        <a:spcAft>
                          <a:spcPts val="0"/>
                        </a:spcAft>
                      </a:pPr>
                      <a:r>
                        <a:rPr lang="en-US" sz="1600" b="1" kern="1200" dirty="0" smtClean="0">
                          <a:solidFill>
                            <a:srgbClr val="000000"/>
                          </a:solidFill>
                          <a:latin typeface="Arial" pitchFamily="34" charset="0"/>
                          <a:ea typeface="Times New Roman"/>
                          <a:cs typeface="Arial" pitchFamily="34" charset="0"/>
                        </a:rPr>
                        <a:t>Questions</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00"/>
                          </a:solidFill>
                          <a:latin typeface="Arial" pitchFamily="34" charset="0"/>
                          <a:ea typeface="Times New Roman"/>
                          <a:cs typeface="Arial" pitchFamily="34" charset="0"/>
                        </a:rPr>
                        <a:t>Answers for YOUR story</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r h="4890448">
                <a:tc>
                  <a:txBody>
                    <a:bodyPr/>
                    <a:lstStyle/>
                    <a:p>
                      <a:pPr marL="0" lvl="0" indent="0">
                        <a:spcBef>
                          <a:spcPts val="1200"/>
                        </a:spcBef>
                        <a:buFont typeface="Arial"/>
                        <a:buNone/>
                      </a:pPr>
                      <a:r>
                        <a:rPr lang="en-US" sz="1200" b="1" kern="1200" dirty="0" smtClean="0">
                          <a:solidFill>
                            <a:schemeClr val="tx1"/>
                          </a:solidFill>
                          <a:effectLst/>
                          <a:latin typeface="+mn-lt"/>
                          <a:ea typeface="+mn-ea"/>
                          <a:cs typeface="+mn-cs"/>
                        </a:rPr>
                        <a:t>A. Define objective</a:t>
                      </a:r>
                    </a:p>
                    <a:p>
                      <a:pPr marL="171450" lvl="0" indent="-171450">
                        <a:spcBef>
                          <a:spcPts val="1200"/>
                        </a:spcBef>
                        <a:buFont typeface="Arial"/>
                        <a:buChar char="•"/>
                      </a:pPr>
                      <a:r>
                        <a:rPr lang="en-US" sz="1200" kern="1200" dirty="0" smtClean="0">
                          <a:solidFill>
                            <a:schemeClr val="tx1"/>
                          </a:solidFill>
                          <a:effectLst/>
                          <a:latin typeface="+mn-lt"/>
                          <a:ea typeface="+mn-ea"/>
                          <a:cs typeface="+mn-cs"/>
                        </a:rPr>
                        <a:t>What’s your main message? </a:t>
                      </a:r>
                    </a:p>
                    <a:p>
                      <a:pPr marL="171450" lvl="0" indent="-171450">
                        <a:spcBef>
                          <a:spcPts val="1200"/>
                        </a:spcBef>
                        <a:buFont typeface="Arial"/>
                        <a:buChar char="•"/>
                      </a:pPr>
                      <a:r>
                        <a:rPr lang="en-US" sz="1200" kern="1200" dirty="0" smtClean="0">
                          <a:solidFill>
                            <a:schemeClr val="tx1"/>
                          </a:solidFill>
                          <a:effectLst/>
                          <a:latin typeface="+mn-lt"/>
                          <a:ea typeface="+mn-ea"/>
                          <a:cs typeface="+mn-cs"/>
                        </a:rPr>
                        <a:t>What do you want your audience to think, feel, or DO as a result of your story?</a:t>
                      </a:r>
                    </a:p>
                    <a:p>
                      <a:pPr marL="0" lvl="0" indent="0">
                        <a:spcBef>
                          <a:spcPts val="1200"/>
                        </a:spcBef>
                        <a:buFont typeface="Arial"/>
                        <a:buNone/>
                      </a:pPr>
                      <a:r>
                        <a:rPr lang="en-US" sz="1200" b="1" kern="1200" dirty="0" smtClean="0">
                          <a:solidFill>
                            <a:schemeClr val="tx1"/>
                          </a:solidFill>
                          <a:effectLst/>
                          <a:latin typeface="+mn-lt"/>
                          <a:ea typeface="+mn-ea"/>
                          <a:cs typeface="+mn-cs"/>
                        </a:rPr>
                        <a:t>B. Brainstorm</a:t>
                      </a:r>
                      <a:r>
                        <a:rPr lang="en-US" sz="1200" b="1" kern="1200" baseline="0" dirty="0" smtClean="0">
                          <a:solidFill>
                            <a:schemeClr val="tx1"/>
                          </a:solidFill>
                          <a:effectLst/>
                          <a:latin typeface="+mn-lt"/>
                          <a:ea typeface="+mn-ea"/>
                          <a:cs typeface="+mn-cs"/>
                        </a:rPr>
                        <a:t> story ideas</a:t>
                      </a:r>
                      <a:endParaRPr lang="en-US" sz="1200" b="1" kern="1200" dirty="0" smtClean="0">
                        <a:solidFill>
                          <a:schemeClr val="tx1"/>
                        </a:solidFill>
                        <a:effectLst/>
                        <a:latin typeface="+mn-lt"/>
                        <a:ea typeface="+mn-ea"/>
                        <a:cs typeface="+mn-cs"/>
                      </a:endParaRPr>
                    </a:p>
                    <a:p>
                      <a:pPr marL="171450" lvl="0" indent="-171450">
                        <a:spcBef>
                          <a:spcPts val="1200"/>
                        </a:spcBef>
                        <a:buFont typeface="Arial"/>
                        <a:buChar char="•"/>
                      </a:pPr>
                      <a:r>
                        <a:rPr lang="en-US" sz="1200" kern="1200" dirty="0" smtClean="0">
                          <a:solidFill>
                            <a:schemeClr val="tx1"/>
                          </a:solidFill>
                          <a:effectLst/>
                          <a:latin typeface="+mn-lt"/>
                          <a:ea typeface="+mn-ea"/>
                          <a:cs typeface="+mn-cs"/>
                        </a:rPr>
                        <a:t>Think of relevant successes, failures, or moments of clarity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(use story hunting tools)</a:t>
                      </a:r>
                    </a:p>
                    <a:p>
                      <a:pPr marL="0" lvl="0" indent="0">
                        <a:spcBef>
                          <a:spcPts val="1200"/>
                        </a:spcBef>
                        <a:buFont typeface="Arial"/>
                        <a:buNone/>
                      </a:pPr>
                      <a:r>
                        <a:rPr lang="en-US" sz="1200" b="1" kern="1200" dirty="0" smtClean="0">
                          <a:solidFill>
                            <a:schemeClr val="tx1"/>
                          </a:solidFill>
                          <a:effectLst/>
                          <a:latin typeface="+mn-lt"/>
                          <a:ea typeface="+mn-ea"/>
                          <a:cs typeface="+mn-cs"/>
                        </a:rPr>
                        <a:t>C. Can’t think of one? Make one up </a:t>
                      </a:r>
                    </a:p>
                    <a:p>
                      <a:pPr marL="171450" lvl="0" indent="-171450">
                        <a:spcBef>
                          <a:spcPts val="1200"/>
                        </a:spcBef>
                        <a:buFont typeface="Arial" charset="0"/>
                        <a:buChar char="•"/>
                      </a:pPr>
                      <a:r>
                        <a:rPr lang="en-US" sz="1200" kern="1200" dirty="0" smtClean="0">
                          <a:solidFill>
                            <a:schemeClr val="tx1"/>
                          </a:solidFill>
                          <a:effectLst/>
                          <a:latin typeface="+mn-lt"/>
                          <a:ea typeface="+mn-ea"/>
                          <a:cs typeface="+mn-cs"/>
                        </a:rPr>
                        <a:t>Make sure your audience knows you made it up</a:t>
                      </a:r>
                    </a:p>
                    <a:p>
                      <a:pPr marL="0" lvl="0" indent="0">
                        <a:spcBef>
                          <a:spcPts val="1200"/>
                        </a:spcBef>
                        <a:buFont typeface="Arial"/>
                        <a:buNone/>
                      </a:pPr>
                      <a:r>
                        <a:rPr lang="en-US" sz="1200" b="1" kern="1200" dirty="0" smtClean="0">
                          <a:solidFill>
                            <a:schemeClr val="tx1"/>
                          </a:solidFill>
                          <a:effectLst/>
                          <a:latin typeface="+mn-lt"/>
                          <a:ea typeface="+mn-ea"/>
                          <a:cs typeface="+mn-cs"/>
                        </a:rPr>
                        <a:t>D. Choose</a:t>
                      </a:r>
                      <a:r>
                        <a:rPr lang="en-US" sz="1200" b="1" kern="1200" baseline="0" dirty="0" smtClean="0">
                          <a:solidFill>
                            <a:schemeClr val="tx1"/>
                          </a:solidFill>
                          <a:effectLst/>
                          <a:latin typeface="+mn-lt"/>
                          <a:ea typeface="+mn-ea"/>
                          <a:cs typeface="+mn-cs"/>
                        </a:rPr>
                        <a:t> the best one</a:t>
                      </a:r>
                    </a:p>
                    <a:p>
                      <a:pPr marL="171450" lvl="0" indent="-171450">
                        <a:spcBef>
                          <a:spcPts val="1200"/>
                        </a:spcBef>
                        <a:buFont typeface="Arial"/>
                        <a:buChar char="•"/>
                      </a:pPr>
                      <a:r>
                        <a:rPr lang="en-US" sz="1200" kern="1200" baseline="0" dirty="0" smtClean="0">
                          <a:solidFill>
                            <a:schemeClr val="tx1"/>
                          </a:solidFill>
                          <a:effectLst/>
                          <a:latin typeface="+mn-lt"/>
                          <a:ea typeface="+mn-ea"/>
                          <a:cs typeface="+mn-cs"/>
                        </a:rPr>
                        <a:t>Pick the one that best delivers the main message</a:t>
                      </a:r>
                    </a:p>
                    <a:p>
                      <a:pPr marL="171450" lvl="0" indent="-171450">
                        <a:spcBef>
                          <a:spcPts val="1200"/>
                        </a:spcBef>
                        <a:buFont typeface="Arial"/>
                        <a:buChar char="•"/>
                      </a:pPr>
                      <a:r>
                        <a:rPr lang="en-US" sz="1200" kern="1200" baseline="0" dirty="0" smtClean="0">
                          <a:solidFill>
                            <a:schemeClr val="tx1"/>
                          </a:solidFill>
                          <a:effectLst/>
                          <a:latin typeface="+mn-lt"/>
                          <a:ea typeface="+mn-ea"/>
                          <a:cs typeface="+mn-cs"/>
                        </a:rPr>
                        <a:t>All the same? Then pick one with most relatable hero, relevant challenge, and engaging struggle</a:t>
                      </a:r>
                      <a:endParaRPr lang="en-US" sz="1200" kern="1200" dirty="0" smtClean="0">
                        <a:solidFill>
                          <a:schemeClr val="tx1"/>
                        </a:solidFill>
                        <a:effectLst/>
                        <a:latin typeface="+mn-lt"/>
                        <a:ea typeface="+mn-ea"/>
                        <a:cs typeface="+mn-cs"/>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600" dirty="0">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910869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9"/>
          <p:cNvSpPr>
            <a:spLocks noGrp="1"/>
          </p:cNvSpPr>
          <p:nvPr>
            <p:ph type="title"/>
          </p:nvPr>
        </p:nvSpPr>
        <p:spPr/>
        <p:txBody>
          <a:bodyPr/>
          <a:lstStyle/>
          <a:p>
            <a:r>
              <a:rPr lang="en-US" dirty="0" smtClean="0">
                <a:latin typeface="Arial Bold" charset="0"/>
                <a:ea typeface="ヒラギノ角ゴ ProN W6" charset="0"/>
                <a:cs typeface="ヒラギノ角ゴ ProN W6" charset="0"/>
              </a:rPr>
              <a:t>Surprise</a:t>
            </a:r>
            <a:endParaRPr lang="en-US" dirty="0">
              <a:latin typeface="Arial Bold" charset="0"/>
              <a:ea typeface="ヒラギノ角ゴ ProN W6" charset="0"/>
              <a:cs typeface="ヒラギノ角ゴ ProN W6"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953071641"/>
              </p:ext>
            </p:extLst>
          </p:nvPr>
        </p:nvGraphicFramePr>
        <p:xfrm>
          <a:off x="528926" y="586925"/>
          <a:ext cx="8245476" cy="5432875"/>
        </p:xfrm>
        <a:graphic>
          <a:graphicData uri="http://schemas.openxmlformats.org/drawingml/2006/table">
            <a:tbl>
              <a:tblPr/>
              <a:tblGrid>
                <a:gridCol w="2255477"/>
                <a:gridCol w="5989999"/>
              </a:tblGrid>
              <a:tr h="251275">
                <a:tc>
                  <a:txBody>
                    <a:bodyPr/>
                    <a:lstStyle/>
                    <a:p>
                      <a:pPr marL="0" marR="0" algn="ctr" defTabSz="914400" rtl="0" eaLnBrk="1" latinLnBrk="0" hangingPunct="1">
                        <a:spcBef>
                          <a:spcPts val="0"/>
                        </a:spcBef>
                        <a:spcAft>
                          <a:spcPts val="0"/>
                        </a:spcAft>
                      </a:pPr>
                      <a:r>
                        <a:rPr lang="en-US" sz="1600" b="1" kern="1200" dirty="0" smtClean="0">
                          <a:solidFill>
                            <a:srgbClr val="000000"/>
                          </a:solidFill>
                          <a:latin typeface="Arial" pitchFamily="34" charset="0"/>
                          <a:ea typeface="Times New Roman"/>
                          <a:cs typeface="Arial" pitchFamily="34" charset="0"/>
                        </a:rPr>
                        <a:t>Questions</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00"/>
                          </a:solidFill>
                          <a:latin typeface="Arial" pitchFamily="34" charset="0"/>
                          <a:ea typeface="Times New Roman"/>
                          <a:cs typeface="Arial" pitchFamily="34" charset="0"/>
                        </a:rPr>
                        <a:t>Ideas for YOUR story</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r h="4874941">
                <a:tc>
                  <a:txBody>
                    <a:bodyPr/>
                    <a:lstStyle/>
                    <a:p>
                      <a:pPr marL="0" indent="0">
                        <a:spcBef>
                          <a:spcPts val="1200"/>
                        </a:spcBef>
                        <a:buFont typeface="Arial"/>
                        <a:buNone/>
                      </a:pPr>
                      <a:r>
                        <a:rPr lang="en-US" sz="1200" b="1" u="none" kern="1200" dirty="0" smtClean="0">
                          <a:solidFill>
                            <a:schemeClr val="tx1"/>
                          </a:solidFill>
                          <a:effectLst/>
                          <a:latin typeface="+mn-lt"/>
                          <a:ea typeface="+mn-ea"/>
                          <a:cs typeface="+mn-cs"/>
                        </a:rPr>
                        <a:t>Add surprise at the beginning to get the audience’s attention, and at the end to make it more memorable</a:t>
                      </a:r>
                    </a:p>
                    <a:p>
                      <a:endParaRPr lang="en-US" sz="1200" u="sng" kern="1200" dirty="0" smtClean="0">
                        <a:solidFill>
                          <a:schemeClr val="tx1"/>
                        </a:solidFill>
                        <a:effectLst/>
                        <a:latin typeface="+mn-lt"/>
                        <a:ea typeface="+mn-ea"/>
                        <a:cs typeface="+mn-cs"/>
                      </a:endParaRPr>
                    </a:p>
                    <a:p>
                      <a:pPr marL="171450" indent="-171450">
                        <a:buFont typeface="Arial" charset="0"/>
                        <a:buChar char="•"/>
                      </a:pPr>
                      <a:r>
                        <a:rPr lang="en-US" sz="1200" u="none" kern="1200" dirty="0" smtClean="0">
                          <a:solidFill>
                            <a:schemeClr val="tx1"/>
                          </a:solidFill>
                          <a:effectLst/>
                          <a:latin typeface="+mn-lt"/>
                          <a:ea typeface="+mn-ea"/>
                          <a:cs typeface="+mn-cs"/>
                        </a:rPr>
                        <a:t>Use this space to brainstorm ideas, then go</a:t>
                      </a:r>
                      <a:r>
                        <a:rPr lang="en-US" sz="1200" u="none" kern="1200" baseline="0" dirty="0" smtClean="0">
                          <a:solidFill>
                            <a:schemeClr val="tx1"/>
                          </a:solidFill>
                          <a:effectLst/>
                          <a:latin typeface="+mn-lt"/>
                          <a:ea typeface="+mn-ea"/>
                          <a:cs typeface="+mn-cs"/>
                        </a:rPr>
                        <a:t> back and add them to your story outline</a:t>
                      </a:r>
                    </a:p>
                    <a:p>
                      <a:endParaRPr lang="en-US" sz="1200" u="sng"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Use any or all of these techniques</a:t>
                      </a:r>
                      <a:r>
                        <a:rPr lang="en-US" sz="1200" kern="1200" dirty="0" smtClean="0">
                          <a:solidFill>
                            <a:schemeClr val="tx1"/>
                          </a:solidFill>
                          <a:effectLst/>
                          <a:latin typeface="+mn-lt"/>
                          <a:ea typeface="+mn-ea"/>
                          <a:cs typeface="+mn-cs"/>
                        </a:rPr>
                        <a:t>:</a:t>
                      </a:r>
                    </a:p>
                    <a:p>
                      <a:pPr marL="171450" lvl="0" indent="-171450">
                        <a:spcBef>
                          <a:spcPts val="1200"/>
                        </a:spcBef>
                        <a:buFont typeface="Arial" charset="0"/>
                        <a:buChar char="•"/>
                      </a:pPr>
                      <a:r>
                        <a:rPr lang="en-US" sz="1200" u="sng" kern="1200" dirty="0" smtClean="0">
                          <a:solidFill>
                            <a:schemeClr val="tx1"/>
                          </a:solidFill>
                          <a:effectLst/>
                          <a:latin typeface="+mn-lt"/>
                          <a:ea typeface="+mn-ea"/>
                          <a:cs typeface="+mn-cs"/>
                        </a:rPr>
                        <a:t>Lead with the most unusual event</a:t>
                      </a:r>
                      <a:r>
                        <a:rPr lang="en-US" sz="1200" kern="1200" dirty="0" smtClean="0">
                          <a:solidFill>
                            <a:schemeClr val="tx1"/>
                          </a:solidFill>
                          <a:effectLst/>
                          <a:latin typeface="+mn-lt"/>
                          <a:ea typeface="+mn-ea"/>
                          <a:cs typeface="+mn-cs"/>
                        </a:rPr>
                        <a:t> </a:t>
                      </a:r>
                    </a:p>
                    <a:p>
                      <a:pPr marL="171450" lvl="0" indent="-171450">
                        <a:spcBef>
                          <a:spcPts val="1200"/>
                        </a:spcBef>
                        <a:buFont typeface="Arial" charset="0"/>
                        <a:buChar char="•"/>
                      </a:pPr>
                      <a:r>
                        <a:rPr lang="en-US" sz="1200" u="sng" kern="1200" dirty="0" smtClean="0">
                          <a:solidFill>
                            <a:schemeClr val="tx1"/>
                          </a:solidFill>
                          <a:effectLst/>
                          <a:latin typeface="+mn-lt"/>
                          <a:ea typeface="+mn-ea"/>
                          <a:cs typeface="+mn-cs"/>
                        </a:rPr>
                        <a:t>Use flashback</a:t>
                      </a:r>
                      <a:r>
                        <a:rPr lang="en-US" sz="1200" kern="1200" dirty="0" smtClean="0">
                          <a:solidFill>
                            <a:schemeClr val="tx1"/>
                          </a:solidFill>
                          <a:effectLst/>
                          <a:latin typeface="+mn-lt"/>
                          <a:ea typeface="+mn-ea"/>
                          <a:cs typeface="+mn-cs"/>
                        </a:rPr>
                        <a:t> – start with most surprising event, then backtrack to beginning. </a:t>
                      </a:r>
                    </a:p>
                    <a:p>
                      <a:pPr marL="171450" lvl="0" indent="-171450">
                        <a:spcBef>
                          <a:spcPts val="1200"/>
                        </a:spcBef>
                        <a:buFont typeface="Arial" charset="0"/>
                        <a:buChar char="•"/>
                      </a:pPr>
                      <a:r>
                        <a:rPr lang="en-US" sz="1200" u="sng" kern="1200" dirty="0" smtClean="0">
                          <a:solidFill>
                            <a:schemeClr val="tx1"/>
                          </a:solidFill>
                          <a:effectLst/>
                          <a:latin typeface="+mn-lt"/>
                          <a:ea typeface="+mn-ea"/>
                          <a:cs typeface="+mn-cs"/>
                        </a:rPr>
                        <a:t>Skip one element in the Context</a:t>
                      </a:r>
                      <a:r>
                        <a:rPr lang="en-US" sz="1200" kern="1200" dirty="0" smtClean="0">
                          <a:solidFill>
                            <a:schemeClr val="tx1"/>
                          </a:solidFill>
                          <a:effectLst/>
                          <a:latin typeface="+mn-lt"/>
                          <a:ea typeface="+mn-ea"/>
                          <a:cs typeface="+mn-cs"/>
                        </a:rPr>
                        <a:t> and let your audience figure it out on their own. </a:t>
                      </a:r>
                    </a:p>
                    <a:p>
                      <a:pPr marL="171450" lvl="0" indent="-171450">
                        <a:spcBef>
                          <a:spcPts val="1200"/>
                        </a:spcBef>
                        <a:buFont typeface="Arial" charset="0"/>
                        <a:buChar char="•"/>
                      </a:pPr>
                      <a:r>
                        <a:rPr lang="en-US" sz="1200" u="sng" kern="1200" dirty="0" smtClean="0">
                          <a:solidFill>
                            <a:schemeClr val="tx1"/>
                          </a:solidFill>
                          <a:effectLst/>
                          <a:latin typeface="+mn-lt"/>
                          <a:ea typeface="+mn-ea"/>
                          <a:cs typeface="+mn-cs"/>
                        </a:rPr>
                        <a:t>Create surprise ending</a:t>
                      </a:r>
                      <a:r>
                        <a:rPr lang="en-US" sz="1200" kern="1200" dirty="0" smtClean="0">
                          <a:solidFill>
                            <a:schemeClr val="tx1"/>
                          </a:solidFill>
                          <a:effectLst/>
                          <a:latin typeface="+mn-lt"/>
                          <a:ea typeface="+mn-ea"/>
                          <a:cs typeface="+mn-cs"/>
                        </a:rPr>
                        <a:t> - Move one key fact from the Context to the end.  (Like James</a:t>
                      </a:r>
                      <a:r>
                        <a:rPr lang="en-US" sz="1200" kern="1200" baseline="0" dirty="0" smtClean="0">
                          <a:solidFill>
                            <a:schemeClr val="tx1"/>
                          </a:solidFill>
                          <a:effectLst/>
                          <a:latin typeface="+mn-lt"/>
                          <a:ea typeface="+mn-ea"/>
                          <a:cs typeface="+mn-cs"/>
                        </a:rPr>
                        <a:t> and the tea kettle)</a:t>
                      </a: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600" dirty="0">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9399831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dirty="0" smtClean="0"/>
              <a:t>Dialog</a:t>
            </a:r>
            <a:endParaRPr lang="en-US" b="0" dirty="0"/>
          </a:p>
        </p:txBody>
      </p:sp>
      <p:graphicFrame>
        <p:nvGraphicFramePr>
          <p:cNvPr id="6" name="Table 5"/>
          <p:cNvGraphicFramePr>
            <a:graphicFrameLocks noGrp="1"/>
          </p:cNvGraphicFramePr>
          <p:nvPr>
            <p:extLst>
              <p:ext uri="{D42A27DB-BD31-4B8C-83A1-F6EECF244321}">
                <p14:modId xmlns:p14="http://schemas.microsoft.com/office/powerpoint/2010/main" val="1932034400"/>
              </p:ext>
            </p:extLst>
          </p:nvPr>
        </p:nvGraphicFramePr>
        <p:xfrm>
          <a:off x="507290" y="930070"/>
          <a:ext cx="8115192" cy="4956249"/>
        </p:xfrm>
        <a:graphic>
          <a:graphicData uri="http://schemas.openxmlformats.org/drawingml/2006/table">
            <a:tbl>
              <a:tblPr/>
              <a:tblGrid>
                <a:gridCol w="2616911"/>
                <a:gridCol w="5498281"/>
              </a:tblGrid>
              <a:tr h="338404">
                <a:tc>
                  <a:txBody>
                    <a:bodyPr/>
                    <a:lstStyle/>
                    <a:p>
                      <a:pPr marL="0" marR="0" algn="ctr" defTabSz="914400" rtl="0" eaLnBrk="1" latinLnBrk="0" hangingPunct="1">
                        <a:spcBef>
                          <a:spcPts val="0"/>
                        </a:spcBef>
                        <a:spcAft>
                          <a:spcPts val="0"/>
                        </a:spcAft>
                      </a:pPr>
                      <a:r>
                        <a:rPr lang="en-US" sz="1600" b="1" kern="1200" dirty="0" smtClean="0">
                          <a:solidFill>
                            <a:srgbClr val="000000"/>
                          </a:solidFill>
                          <a:latin typeface="Arial" pitchFamily="34" charset="0"/>
                          <a:ea typeface="Times New Roman"/>
                          <a:cs typeface="Arial" pitchFamily="34" charset="0"/>
                        </a:rPr>
                        <a:t>Questions</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00"/>
                          </a:solidFill>
                          <a:latin typeface="Arial" pitchFamily="34" charset="0"/>
                          <a:ea typeface="Times New Roman"/>
                          <a:cs typeface="Arial" pitchFamily="34" charset="0"/>
                        </a:rPr>
                        <a:t>Ideas for YOUR story</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r h="4617845">
                <a:tc>
                  <a:txBody>
                    <a:bodyPr/>
                    <a:lstStyle/>
                    <a:p>
                      <a:r>
                        <a:rPr lang="en-US" sz="1200" b="1" u="sng" kern="1200" dirty="0" smtClean="0">
                          <a:solidFill>
                            <a:schemeClr val="tx1"/>
                          </a:solidFill>
                          <a:effectLst/>
                          <a:latin typeface="+mn-lt"/>
                          <a:ea typeface="+mn-ea"/>
                          <a:cs typeface="+mn-cs"/>
                        </a:rPr>
                        <a:t>Add outer dialog:</a:t>
                      </a:r>
                      <a:endParaRPr lang="en-US" sz="1200" b="1" kern="1200" dirty="0" smtClean="0">
                        <a:solidFill>
                          <a:schemeClr val="tx1"/>
                        </a:solidFill>
                        <a:effectLst/>
                        <a:latin typeface="+mn-lt"/>
                        <a:ea typeface="+mn-ea"/>
                        <a:cs typeface="+mn-cs"/>
                      </a:endParaRPr>
                    </a:p>
                    <a:p>
                      <a:pPr marL="171450" lvl="0" indent="-171450">
                        <a:spcBef>
                          <a:spcPts val="1200"/>
                        </a:spcBef>
                        <a:buFont typeface="Arial" charset="0"/>
                        <a:buChar char="•"/>
                      </a:pPr>
                      <a:r>
                        <a:rPr lang="en-US" sz="1200" kern="1200" dirty="0" smtClean="0">
                          <a:solidFill>
                            <a:schemeClr val="tx1"/>
                          </a:solidFill>
                          <a:effectLst/>
                          <a:latin typeface="+mn-lt"/>
                          <a:ea typeface="+mn-ea"/>
                          <a:cs typeface="+mn-cs"/>
                        </a:rPr>
                        <a:t>Replace scenes where you </a:t>
                      </a:r>
                      <a:r>
                        <a:rPr lang="en-US" sz="1200" i="1" kern="1200" dirty="0" smtClean="0">
                          <a:solidFill>
                            <a:schemeClr val="tx1"/>
                          </a:solidFill>
                          <a:effectLst/>
                          <a:latin typeface="+mn-lt"/>
                          <a:ea typeface="+mn-ea"/>
                          <a:cs typeface="+mn-cs"/>
                        </a:rPr>
                        <a:t>describe</a:t>
                      </a:r>
                      <a:r>
                        <a:rPr lang="en-US" sz="1200" kern="1200" dirty="0" smtClean="0">
                          <a:solidFill>
                            <a:schemeClr val="tx1"/>
                          </a:solidFill>
                          <a:effectLst/>
                          <a:latin typeface="+mn-lt"/>
                          <a:ea typeface="+mn-ea"/>
                          <a:cs typeface="+mn-cs"/>
                        </a:rPr>
                        <a:t> what characters meant with what they </a:t>
                      </a:r>
                      <a:r>
                        <a:rPr lang="en-US" sz="1200" i="1" kern="1200" dirty="0" smtClean="0">
                          <a:solidFill>
                            <a:schemeClr val="tx1"/>
                          </a:solidFill>
                          <a:effectLst/>
                          <a:latin typeface="+mn-lt"/>
                          <a:ea typeface="+mn-ea"/>
                          <a:cs typeface="+mn-cs"/>
                        </a:rPr>
                        <a:t>actually</a:t>
                      </a:r>
                      <a:r>
                        <a:rPr lang="en-US" sz="1200" kern="1200" dirty="0" smtClean="0">
                          <a:solidFill>
                            <a:schemeClr val="tx1"/>
                          </a:solidFill>
                          <a:effectLst/>
                          <a:latin typeface="+mn-lt"/>
                          <a:ea typeface="+mn-ea"/>
                          <a:cs typeface="+mn-cs"/>
                        </a:rPr>
                        <a:t> said (even if you have to paraphrase).</a:t>
                      </a:r>
                    </a:p>
                    <a:p>
                      <a:pPr marL="171450" lvl="0" indent="-171450">
                        <a:spcBef>
                          <a:spcPts val="1200"/>
                        </a:spcBef>
                        <a:buFont typeface="Arial" charset="0"/>
                        <a:buChar char="•"/>
                      </a:pPr>
                      <a:r>
                        <a:rPr lang="en-US" sz="1200" kern="1200" dirty="0" smtClean="0">
                          <a:solidFill>
                            <a:schemeClr val="tx1"/>
                          </a:solidFill>
                          <a:effectLst/>
                          <a:latin typeface="+mn-lt"/>
                          <a:ea typeface="+mn-ea"/>
                          <a:cs typeface="+mn-cs"/>
                        </a:rPr>
                        <a:t>Make emotionally high potential moments stronger through actual dialog.</a:t>
                      </a:r>
                    </a:p>
                    <a:p>
                      <a:pPr lvl="0"/>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Add inner dialog </a:t>
                      </a:r>
                      <a:endParaRPr lang="en-US" sz="1200" b="1" u="none" kern="1200" dirty="0" smtClean="0">
                        <a:solidFill>
                          <a:schemeClr val="tx1"/>
                        </a:solidFill>
                        <a:effectLst/>
                        <a:latin typeface="+mn-lt"/>
                        <a:ea typeface="+mn-ea"/>
                        <a:cs typeface="+mn-cs"/>
                      </a:endParaRPr>
                    </a:p>
                    <a:p>
                      <a:pPr marL="171450" indent="-171450">
                        <a:spcBef>
                          <a:spcPts val="1200"/>
                        </a:spcBef>
                        <a:buFont typeface="Arial" charset="0"/>
                        <a:buChar char="•"/>
                      </a:pPr>
                      <a:r>
                        <a:rPr lang="en-US" sz="1200" kern="1200" dirty="0" smtClean="0">
                          <a:solidFill>
                            <a:schemeClr val="tx1"/>
                          </a:solidFill>
                          <a:effectLst/>
                          <a:latin typeface="+mn-lt"/>
                          <a:ea typeface="+mn-ea"/>
                          <a:cs typeface="+mn-cs"/>
                        </a:rPr>
                        <a:t>Where are your characters silent when inside they want to scream or cry? </a:t>
                      </a:r>
                    </a:p>
                    <a:p>
                      <a:pPr marL="171450" indent="-171450">
                        <a:spcBef>
                          <a:spcPts val="1200"/>
                        </a:spcBef>
                        <a:buFont typeface="Arial" charset="0"/>
                        <a:buChar char="•"/>
                      </a:pPr>
                      <a:r>
                        <a:rPr lang="en-US" sz="1200" kern="1200" dirty="0" smtClean="0">
                          <a:solidFill>
                            <a:schemeClr val="tx1"/>
                          </a:solidFill>
                          <a:effectLst/>
                          <a:latin typeface="+mn-lt"/>
                          <a:ea typeface="+mn-ea"/>
                          <a:cs typeface="+mn-cs"/>
                        </a:rPr>
                        <a:t>Share their inner monologue so we can hear what they’re thinking</a:t>
                      </a:r>
                      <a:r>
                        <a:rPr lang="en-US" sz="1200" kern="1200" baseline="0" dirty="0" smtClean="0">
                          <a:solidFill>
                            <a:schemeClr val="tx1"/>
                          </a:solidFill>
                          <a:effectLst/>
                          <a:latin typeface="+mn-lt"/>
                          <a:ea typeface="+mn-ea"/>
                          <a:cs typeface="+mn-cs"/>
                        </a:rPr>
                        <a:t> at those moments.</a:t>
                      </a:r>
                      <a:endParaRPr lang="en-US" sz="1200" kern="1200" dirty="0" smtClean="0">
                        <a:solidFill>
                          <a:schemeClr val="tx1"/>
                        </a:solidFill>
                        <a:effectLst/>
                        <a:latin typeface="+mn-lt"/>
                        <a:ea typeface="+mn-ea"/>
                        <a:cs typeface="+mn-cs"/>
                      </a:endParaRPr>
                    </a:p>
                    <a:p>
                      <a:pPr marL="171450" indent="-171450">
                        <a:spcBef>
                          <a:spcPts val="1200"/>
                        </a:spcBef>
                        <a:buFont typeface="Arial" charset="0"/>
                        <a:buChar char="•"/>
                      </a:pPr>
                      <a:endParaRPr lang="en-US" sz="1200" b="1" kern="1200" dirty="0" smtClean="0">
                        <a:solidFill>
                          <a:schemeClr val="tx1"/>
                        </a:solidFill>
                        <a:effectLst/>
                        <a:latin typeface="+mn-lt"/>
                        <a:ea typeface="+mn-ea"/>
                        <a:cs typeface="+mn-cs"/>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600" dirty="0">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6020141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smtClean="0"/>
              <a:t>Details</a:t>
            </a:r>
            <a:endParaRPr lang="en-US" b="0"/>
          </a:p>
        </p:txBody>
      </p:sp>
      <p:graphicFrame>
        <p:nvGraphicFramePr>
          <p:cNvPr id="5" name="Table 4"/>
          <p:cNvGraphicFramePr>
            <a:graphicFrameLocks noGrp="1"/>
          </p:cNvGraphicFramePr>
          <p:nvPr>
            <p:extLst>
              <p:ext uri="{D42A27DB-BD31-4B8C-83A1-F6EECF244321}">
                <p14:modId xmlns:p14="http://schemas.microsoft.com/office/powerpoint/2010/main" val="661515105"/>
              </p:ext>
            </p:extLst>
          </p:nvPr>
        </p:nvGraphicFramePr>
        <p:xfrm>
          <a:off x="450140" y="858981"/>
          <a:ext cx="8231898" cy="4924714"/>
        </p:xfrm>
        <a:graphic>
          <a:graphicData uri="http://schemas.openxmlformats.org/drawingml/2006/table">
            <a:tbl>
              <a:tblPr/>
              <a:tblGrid>
                <a:gridCol w="3061070"/>
                <a:gridCol w="5170828"/>
              </a:tblGrid>
              <a:tr h="299892">
                <a:tc>
                  <a:txBody>
                    <a:bodyPr/>
                    <a:lstStyle/>
                    <a:p>
                      <a:pPr marL="0" marR="0" algn="ctr" defTabSz="914400" rtl="0" eaLnBrk="1" latinLnBrk="0" hangingPunct="1">
                        <a:spcBef>
                          <a:spcPts val="0"/>
                        </a:spcBef>
                        <a:spcAft>
                          <a:spcPts val="0"/>
                        </a:spcAft>
                      </a:pPr>
                      <a:r>
                        <a:rPr lang="en-US" sz="1600" b="1" kern="1200" dirty="0" smtClean="0">
                          <a:solidFill>
                            <a:srgbClr val="000000"/>
                          </a:solidFill>
                          <a:latin typeface="Arial" pitchFamily="34" charset="0"/>
                          <a:ea typeface="Times New Roman"/>
                          <a:cs typeface="Arial" pitchFamily="34" charset="0"/>
                        </a:rPr>
                        <a:t>Questions</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00"/>
                          </a:solidFill>
                          <a:latin typeface="Arial" pitchFamily="34" charset="0"/>
                          <a:ea typeface="Times New Roman"/>
                          <a:cs typeface="Arial" pitchFamily="34" charset="0"/>
                        </a:rPr>
                        <a:t>Ideas for YOUR story</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r h="4624822">
                <a:tc>
                  <a:txBody>
                    <a:bodyPr/>
                    <a:lstStyle/>
                    <a:p>
                      <a:r>
                        <a:rPr lang="en-US" sz="1200" u="sng" kern="1200" dirty="0" smtClean="0">
                          <a:solidFill>
                            <a:schemeClr val="tx1"/>
                          </a:solidFill>
                          <a:effectLst/>
                          <a:latin typeface="+mn-lt"/>
                          <a:ea typeface="+mn-ea"/>
                          <a:cs typeface="+mn-cs"/>
                        </a:rPr>
                        <a:t>Add details</a:t>
                      </a:r>
                      <a:r>
                        <a:rPr lang="en-US" sz="1200" kern="1200" dirty="0" smtClean="0">
                          <a:solidFill>
                            <a:schemeClr val="tx1"/>
                          </a:solidFill>
                          <a:effectLst/>
                          <a:latin typeface="+mn-lt"/>
                          <a:ea typeface="+mn-ea"/>
                          <a:cs typeface="+mn-cs"/>
                        </a:rPr>
                        <a:t> using these techniques:</a:t>
                      </a:r>
                    </a:p>
                    <a:p>
                      <a:endParaRPr lang="en-US" sz="1200" kern="1200" dirty="0" smtClean="0">
                        <a:solidFill>
                          <a:schemeClr val="tx1"/>
                        </a:solidFill>
                        <a:effectLst/>
                        <a:latin typeface="+mn-lt"/>
                        <a:ea typeface="+mn-ea"/>
                        <a:cs typeface="+mn-cs"/>
                      </a:endParaRPr>
                    </a:p>
                    <a:p>
                      <a:pPr marL="171450" lvl="0" indent="-171450">
                        <a:spcBef>
                          <a:spcPts val="1200"/>
                        </a:spcBef>
                        <a:buFont typeface="Arial" charset="0"/>
                        <a:buChar char="•"/>
                      </a:pPr>
                      <a:r>
                        <a:rPr lang="en-US" sz="1200" u="sng" kern="1200" dirty="0" smtClean="0">
                          <a:solidFill>
                            <a:schemeClr val="tx1"/>
                          </a:solidFill>
                          <a:effectLst/>
                          <a:latin typeface="+mn-lt"/>
                          <a:ea typeface="+mn-ea"/>
                          <a:cs typeface="+mn-cs"/>
                        </a:rPr>
                        <a:t>Replace generalities with specifics</a:t>
                      </a:r>
                      <a:r>
                        <a:rPr lang="en-US" sz="1200" kern="1200" dirty="0" smtClean="0">
                          <a:solidFill>
                            <a:schemeClr val="tx1"/>
                          </a:solidFill>
                          <a:effectLst/>
                          <a:latin typeface="+mn-lt"/>
                          <a:ea typeface="+mn-ea"/>
                          <a:cs typeface="+mn-cs"/>
                        </a:rPr>
                        <a:t> (“He was tall” with “He was 6’4”)</a:t>
                      </a:r>
                    </a:p>
                    <a:p>
                      <a:pPr marL="171450" lvl="0" indent="-171450">
                        <a:spcBef>
                          <a:spcPts val="1200"/>
                        </a:spcBef>
                        <a:buFont typeface="Arial" charset="0"/>
                        <a:buChar char="•"/>
                      </a:pPr>
                      <a:r>
                        <a:rPr lang="en-US" sz="1200" u="sng" kern="1200" dirty="0" smtClean="0">
                          <a:solidFill>
                            <a:schemeClr val="tx1"/>
                          </a:solidFill>
                          <a:effectLst/>
                          <a:latin typeface="+mn-lt"/>
                          <a:ea typeface="+mn-ea"/>
                          <a:cs typeface="+mn-cs"/>
                        </a:rPr>
                        <a:t>Show, don’t tell</a:t>
                      </a:r>
                      <a:r>
                        <a:rPr lang="en-US" sz="1200" kern="1200" dirty="0" smtClean="0">
                          <a:solidFill>
                            <a:schemeClr val="tx1"/>
                          </a:solidFill>
                          <a:effectLst/>
                          <a:latin typeface="+mn-lt"/>
                          <a:ea typeface="+mn-ea"/>
                          <a:cs typeface="+mn-cs"/>
                        </a:rPr>
                        <a:t> – (“Frank wrapped and unwrapped the telephone cord around his finger” shows he’s nervous.)</a:t>
                      </a:r>
                    </a:p>
                    <a:p>
                      <a:pPr marL="171450" lvl="0" indent="-171450">
                        <a:spcBef>
                          <a:spcPts val="1200"/>
                        </a:spcBef>
                        <a:buFont typeface="Arial" charset="0"/>
                        <a:buChar char="•"/>
                      </a:pPr>
                      <a:r>
                        <a:rPr lang="en-US" sz="1200" u="sng" kern="1200" dirty="0" smtClean="0">
                          <a:solidFill>
                            <a:schemeClr val="tx1"/>
                          </a:solidFill>
                          <a:effectLst/>
                          <a:latin typeface="+mn-lt"/>
                          <a:ea typeface="+mn-ea"/>
                          <a:cs typeface="+mn-cs"/>
                        </a:rPr>
                        <a:t>Pick one important scene and describe it in vivid detail</a:t>
                      </a:r>
                      <a:endParaRPr lang="en-US" sz="1200" kern="1200" dirty="0" smtClean="0">
                        <a:solidFill>
                          <a:schemeClr val="tx1"/>
                        </a:solidFill>
                        <a:effectLst/>
                        <a:latin typeface="+mn-lt"/>
                        <a:ea typeface="+mn-ea"/>
                        <a:cs typeface="+mn-cs"/>
                      </a:endParaRPr>
                    </a:p>
                    <a:p>
                      <a:pPr marL="171450" lvl="0" indent="-171450">
                        <a:spcBef>
                          <a:spcPts val="1200"/>
                        </a:spcBef>
                        <a:buFont typeface="Arial" charset="0"/>
                        <a:buChar char="•"/>
                      </a:pPr>
                      <a:r>
                        <a:rPr lang="en-US" sz="1200" u="sng" kern="1200" dirty="0" smtClean="0">
                          <a:solidFill>
                            <a:schemeClr val="tx1"/>
                          </a:solidFill>
                          <a:effectLst/>
                          <a:latin typeface="+mn-lt"/>
                          <a:ea typeface="+mn-ea"/>
                          <a:cs typeface="+mn-cs"/>
                        </a:rPr>
                        <a:t>Use metaphors</a:t>
                      </a:r>
                      <a:r>
                        <a:rPr lang="en-US" sz="1200" kern="1200" dirty="0" smtClean="0">
                          <a:solidFill>
                            <a:schemeClr val="tx1"/>
                          </a:solidFill>
                          <a:effectLst/>
                          <a:latin typeface="+mn-lt"/>
                          <a:ea typeface="+mn-ea"/>
                          <a:cs typeface="+mn-cs"/>
                        </a:rPr>
                        <a:t> – (A looming deadline is “dark cloud” or “gun to my head”)</a:t>
                      </a:r>
                    </a:p>
                    <a:p>
                      <a:pPr marL="171450" marR="0" lvl="0" indent="-171450" algn="l" defTabSz="457200" rtl="0" eaLnBrk="1" fontAlgn="auto" latinLnBrk="0" hangingPunct="1">
                        <a:lnSpc>
                          <a:spcPct val="100000"/>
                        </a:lnSpc>
                        <a:spcBef>
                          <a:spcPts val="1200"/>
                        </a:spcBef>
                        <a:spcAft>
                          <a:spcPts val="0"/>
                        </a:spcAft>
                        <a:buClrTx/>
                        <a:buSzTx/>
                        <a:buFont typeface="Arial" charset="0"/>
                        <a:buChar char="•"/>
                        <a:tabLst/>
                        <a:defRPr/>
                      </a:pPr>
                      <a:r>
                        <a:rPr lang="en-US" sz="1200" u="sng" kern="1200" dirty="0" smtClean="0">
                          <a:solidFill>
                            <a:schemeClr val="tx1"/>
                          </a:solidFill>
                          <a:effectLst/>
                          <a:latin typeface="+mn-lt"/>
                          <a:ea typeface="+mn-ea"/>
                          <a:cs typeface="+mn-cs"/>
                        </a:rPr>
                        <a:t>Give details only when it’s relevant</a:t>
                      </a:r>
                      <a:r>
                        <a:rPr lang="en-US" sz="1200" kern="1200" dirty="0" smtClean="0">
                          <a:solidFill>
                            <a:schemeClr val="tx1"/>
                          </a:solidFill>
                          <a:effectLst/>
                          <a:latin typeface="+mn-lt"/>
                          <a:ea typeface="+mn-ea"/>
                          <a:cs typeface="+mn-cs"/>
                        </a:rPr>
                        <a:t> to the Conflict or explains a main character’s motivations. (No “it was a warm September morning. . .”)</a:t>
                      </a:r>
                    </a:p>
                    <a:p>
                      <a:pPr marL="171450" lvl="0" indent="-171450">
                        <a:spcBef>
                          <a:spcPts val="1200"/>
                        </a:spcBef>
                        <a:buFont typeface="Arial" charset="0"/>
                        <a:buChar char="•"/>
                      </a:pPr>
                      <a:endParaRPr lang="en-US" sz="1200" kern="1200" dirty="0">
                        <a:solidFill>
                          <a:schemeClr val="tx1"/>
                        </a:solidFill>
                        <a:effectLst/>
                        <a:latin typeface="+mn-lt"/>
                        <a:ea typeface="+mn-ea"/>
                        <a:cs typeface="+mn-cs"/>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600" dirty="0">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3175300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smtClean="0"/>
              <a:t>Length</a:t>
            </a:r>
            <a:endParaRPr lang="en-US" b="0"/>
          </a:p>
        </p:txBody>
      </p:sp>
      <p:graphicFrame>
        <p:nvGraphicFramePr>
          <p:cNvPr id="5" name="Table 4"/>
          <p:cNvGraphicFramePr>
            <a:graphicFrameLocks noGrp="1"/>
          </p:cNvGraphicFramePr>
          <p:nvPr>
            <p:extLst>
              <p:ext uri="{D42A27DB-BD31-4B8C-83A1-F6EECF244321}">
                <p14:modId xmlns:p14="http://schemas.microsoft.com/office/powerpoint/2010/main" val="365247655"/>
              </p:ext>
            </p:extLst>
          </p:nvPr>
        </p:nvGraphicFramePr>
        <p:xfrm>
          <a:off x="455613" y="878372"/>
          <a:ext cx="8231898" cy="4887050"/>
        </p:xfrm>
        <a:graphic>
          <a:graphicData uri="http://schemas.openxmlformats.org/drawingml/2006/table">
            <a:tbl>
              <a:tblPr/>
              <a:tblGrid>
                <a:gridCol w="2838956"/>
                <a:gridCol w="5392942"/>
              </a:tblGrid>
              <a:tr h="316902">
                <a:tc>
                  <a:txBody>
                    <a:bodyPr/>
                    <a:lstStyle/>
                    <a:p>
                      <a:pPr marL="0" marR="0" algn="ctr" defTabSz="914400" rtl="0" eaLnBrk="1" latinLnBrk="0" hangingPunct="1">
                        <a:spcBef>
                          <a:spcPts val="0"/>
                        </a:spcBef>
                        <a:spcAft>
                          <a:spcPts val="0"/>
                        </a:spcAft>
                      </a:pPr>
                      <a:r>
                        <a:rPr lang="en-US" sz="1600" b="1" kern="1200" dirty="0" smtClean="0">
                          <a:solidFill>
                            <a:srgbClr val="000000"/>
                          </a:solidFill>
                          <a:latin typeface="Arial" pitchFamily="34" charset="0"/>
                          <a:ea typeface="Times New Roman"/>
                          <a:cs typeface="Arial" pitchFamily="34" charset="0"/>
                        </a:rPr>
                        <a:t>Questions</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00"/>
                          </a:solidFill>
                          <a:latin typeface="Arial" pitchFamily="34" charset="0"/>
                          <a:ea typeface="Times New Roman"/>
                          <a:cs typeface="Arial" pitchFamily="34" charset="0"/>
                        </a:rPr>
                        <a:t>Ideas for YOUR story</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r h="4570148">
                <a:tc>
                  <a:txBody>
                    <a:bodyPr/>
                    <a:lstStyle/>
                    <a:p>
                      <a:r>
                        <a:rPr lang="en-US" sz="1200" b="1" u="none" kern="1200" dirty="0" smtClean="0">
                          <a:solidFill>
                            <a:schemeClr val="tx1"/>
                          </a:solidFill>
                          <a:effectLst/>
                          <a:latin typeface="+mn-lt"/>
                          <a:ea typeface="+mn-ea"/>
                          <a:cs typeface="+mn-cs"/>
                        </a:rPr>
                        <a:t>Length </a:t>
                      </a:r>
                    </a:p>
                    <a:p>
                      <a:pPr marL="171450" marR="0" lvl="0" indent="-171450" algn="l" defTabSz="457200" rtl="0" eaLnBrk="1" fontAlgn="auto" latinLnBrk="0" hangingPunct="1">
                        <a:lnSpc>
                          <a:spcPct val="100000"/>
                        </a:lnSpc>
                        <a:spcBef>
                          <a:spcPts val="1200"/>
                        </a:spcBef>
                        <a:spcAft>
                          <a:spcPts val="0"/>
                        </a:spcAft>
                        <a:buClrTx/>
                        <a:buSzTx/>
                        <a:buFont typeface="Arial" charset="0"/>
                        <a:buChar char="•"/>
                        <a:tabLst/>
                        <a:defRPr/>
                      </a:pPr>
                      <a:r>
                        <a:rPr lang="en-US" sz="1200" u="sng" kern="1200" dirty="0" smtClean="0">
                          <a:solidFill>
                            <a:schemeClr val="tx1"/>
                          </a:solidFill>
                          <a:effectLst/>
                          <a:latin typeface="+mn-lt"/>
                          <a:ea typeface="+mn-ea"/>
                          <a:cs typeface="+mn-cs"/>
                        </a:rPr>
                        <a:t>Leadership stories generally range from 2</a:t>
                      </a:r>
                      <a:r>
                        <a:rPr lang="en-US" sz="1200" u="sng" kern="1200" baseline="0" dirty="0" smtClean="0">
                          <a:solidFill>
                            <a:schemeClr val="tx1"/>
                          </a:solidFill>
                          <a:effectLst/>
                          <a:latin typeface="+mn-lt"/>
                          <a:ea typeface="+mn-ea"/>
                          <a:cs typeface="+mn-cs"/>
                        </a:rPr>
                        <a:t> - 5</a:t>
                      </a:r>
                      <a:r>
                        <a:rPr lang="en-US" sz="1200" u="sng" kern="1200" dirty="0" smtClean="0">
                          <a:solidFill>
                            <a:schemeClr val="tx1"/>
                          </a:solidFill>
                          <a:effectLst/>
                          <a:latin typeface="+mn-lt"/>
                          <a:ea typeface="+mn-ea"/>
                          <a:cs typeface="+mn-cs"/>
                        </a:rPr>
                        <a:t> minutes (300 – 750 words)</a:t>
                      </a:r>
                      <a:r>
                        <a:rPr lang="en-US" sz="1200" u="none" kern="1200" dirty="0" smtClean="0">
                          <a:solidFill>
                            <a:schemeClr val="tx1"/>
                          </a:solidFill>
                          <a:effectLst/>
                          <a:latin typeface="+mn-lt"/>
                          <a:ea typeface="+mn-ea"/>
                          <a:cs typeface="+mn-cs"/>
                        </a:rPr>
                        <a:t>.</a:t>
                      </a:r>
                      <a:r>
                        <a:rPr lang="en-US" sz="1200" u="none"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Does yours fit this range?</a:t>
                      </a:r>
                      <a:endParaRPr lang="en-US" sz="1200" u="sng" kern="1200" dirty="0" smtClean="0">
                        <a:solidFill>
                          <a:schemeClr val="tx1"/>
                        </a:solidFill>
                        <a:effectLst/>
                        <a:latin typeface="+mn-lt"/>
                        <a:ea typeface="+mn-ea"/>
                        <a:cs typeface="+mn-cs"/>
                      </a:endParaRPr>
                    </a:p>
                    <a:p>
                      <a:pPr marL="171450" lvl="0" indent="-171450">
                        <a:spcBef>
                          <a:spcPts val="1200"/>
                        </a:spcBef>
                        <a:buFont typeface="Arial" charset="0"/>
                        <a:buChar char="•"/>
                      </a:pPr>
                      <a:r>
                        <a:rPr lang="en-US" sz="1200" u="sng" kern="1200" dirty="0" smtClean="0">
                          <a:solidFill>
                            <a:schemeClr val="tx1"/>
                          </a:solidFill>
                          <a:effectLst/>
                          <a:latin typeface="+mn-lt"/>
                          <a:ea typeface="+mn-ea"/>
                          <a:cs typeface="+mn-cs"/>
                        </a:rPr>
                        <a:t>Sales stories average 2 minutes (300 words)</a:t>
                      </a:r>
                      <a:r>
                        <a:rPr lang="en-US" sz="1200" kern="1200" dirty="0" smtClean="0">
                          <a:solidFill>
                            <a:schemeClr val="tx1"/>
                          </a:solidFill>
                          <a:effectLst/>
                          <a:latin typeface="+mn-lt"/>
                          <a:ea typeface="+mn-ea"/>
                          <a:cs typeface="+mn-cs"/>
                        </a:rPr>
                        <a:t> – and generally range from 1-3 minutes (150-450 words). Does yours fit this range?</a:t>
                      </a:r>
                    </a:p>
                    <a:p>
                      <a:pPr marL="171450" indent="-171450">
                        <a:spcBef>
                          <a:spcPts val="1200"/>
                        </a:spcBef>
                        <a:buFont typeface="Arial" charset="0"/>
                        <a:buChar char="•"/>
                      </a:pPr>
                      <a:r>
                        <a:rPr lang="en-US" sz="1200" u="sng" kern="1200" dirty="0" smtClean="0">
                          <a:solidFill>
                            <a:schemeClr val="tx1"/>
                          </a:solidFill>
                          <a:effectLst/>
                          <a:latin typeface="+mn-lt"/>
                          <a:ea typeface="+mn-ea"/>
                          <a:cs typeface="+mn-cs"/>
                        </a:rPr>
                        <a:t>To shorten a story</a:t>
                      </a:r>
                      <a:r>
                        <a:rPr lang="en-US" sz="1200" kern="1200" dirty="0" smtClean="0">
                          <a:solidFill>
                            <a:schemeClr val="tx1"/>
                          </a:solidFill>
                          <a:effectLst/>
                          <a:latin typeface="+mn-lt"/>
                          <a:ea typeface="+mn-ea"/>
                          <a:cs typeface="+mn-cs"/>
                        </a:rPr>
                        <a:t> – use Story Structure Template (Appendix C) and eliminate least critical part of each section, while leaving some content in each section. </a:t>
                      </a:r>
                    </a:p>
                    <a:p>
                      <a:pPr marL="171450" indent="-171450">
                        <a:spcBef>
                          <a:spcPts val="1200"/>
                        </a:spcBef>
                        <a:buFont typeface="Arial"/>
                        <a:buChar char="•"/>
                      </a:pPr>
                      <a:endParaRPr lang="en-US" sz="1200" b="1" dirty="0" smtClean="0">
                        <a:latin typeface="Arial" pitchFamily="34" charset="0"/>
                        <a:ea typeface="Times New Roman"/>
                        <a:cs typeface="Arial" pitchFamily="34" charset="0"/>
                      </a:endParaRPr>
                    </a:p>
                    <a:p>
                      <a:pPr marL="171450" marR="0" lvl="0" indent="-171450" algn="l" defTabSz="457200" rtl="0" eaLnBrk="1" fontAlgn="auto" latinLnBrk="0" hangingPunct="1">
                        <a:lnSpc>
                          <a:spcPct val="100000"/>
                        </a:lnSpc>
                        <a:spcBef>
                          <a:spcPts val="1200"/>
                        </a:spcBef>
                        <a:spcAft>
                          <a:spcPts val="0"/>
                        </a:spcAft>
                        <a:buClrTx/>
                        <a:buSzTx/>
                        <a:buFont typeface="Arial"/>
                        <a:buChar char="•"/>
                        <a:tabLst/>
                        <a:defRPr/>
                      </a:pPr>
                      <a:endParaRPr lang="en-US" sz="1200" dirty="0" smtClean="0"/>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600" dirty="0">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5814775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smtClean="0"/>
              <a:t>Delivery</a:t>
            </a:r>
            <a:endParaRPr lang="en-US" b="0"/>
          </a:p>
        </p:txBody>
      </p:sp>
      <p:graphicFrame>
        <p:nvGraphicFramePr>
          <p:cNvPr id="5" name="Table 4"/>
          <p:cNvGraphicFramePr>
            <a:graphicFrameLocks noGrp="1"/>
          </p:cNvGraphicFramePr>
          <p:nvPr>
            <p:extLst>
              <p:ext uri="{D42A27DB-BD31-4B8C-83A1-F6EECF244321}">
                <p14:modId xmlns:p14="http://schemas.microsoft.com/office/powerpoint/2010/main" val="2079441867"/>
              </p:ext>
            </p:extLst>
          </p:nvPr>
        </p:nvGraphicFramePr>
        <p:xfrm>
          <a:off x="455613" y="795245"/>
          <a:ext cx="8231898" cy="5317688"/>
        </p:xfrm>
        <a:graphic>
          <a:graphicData uri="http://schemas.openxmlformats.org/drawingml/2006/table">
            <a:tbl>
              <a:tblPr/>
              <a:tblGrid>
                <a:gridCol w="2838956"/>
                <a:gridCol w="5392942"/>
              </a:tblGrid>
              <a:tr h="318566">
                <a:tc>
                  <a:txBody>
                    <a:bodyPr/>
                    <a:lstStyle/>
                    <a:p>
                      <a:pPr marL="0" marR="0" algn="ctr" defTabSz="914400" rtl="0" eaLnBrk="1" latinLnBrk="0" hangingPunct="1">
                        <a:spcBef>
                          <a:spcPts val="0"/>
                        </a:spcBef>
                        <a:spcAft>
                          <a:spcPts val="0"/>
                        </a:spcAft>
                      </a:pPr>
                      <a:r>
                        <a:rPr lang="en-US" sz="1600" b="1" kern="1200" dirty="0" smtClean="0">
                          <a:solidFill>
                            <a:srgbClr val="000000"/>
                          </a:solidFill>
                          <a:latin typeface="Arial" pitchFamily="34" charset="0"/>
                          <a:ea typeface="Times New Roman"/>
                          <a:cs typeface="Arial" pitchFamily="34" charset="0"/>
                        </a:rPr>
                        <a:t>Questions</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00"/>
                          </a:solidFill>
                          <a:latin typeface="Arial" pitchFamily="34" charset="0"/>
                          <a:ea typeface="Times New Roman"/>
                          <a:cs typeface="Arial" pitchFamily="34" charset="0"/>
                        </a:rPr>
                        <a:t>Ideas for YOUR story</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r h="4999122">
                <a:tc>
                  <a:txBody>
                    <a:bodyPr/>
                    <a:lstStyle/>
                    <a:p>
                      <a:r>
                        <a:rPr lang="en-US" sz="1200" b="1" u="none" kern="1200" dirty="0" smtClean="0">
                          <a:solidFill>
                            <a:schemeClr val="tx1"/>
                          </a:solidFill>
                          <a:effectLst/>
                          <a:latin typeface="+mn-lt"/>
                          <a:ea typeface="Calibri" charset="0"/>
                          <a:cs typeface="Calibri" charset="0"/>
                        </a:rPr>
                        <a:t>Oral Delivery</a:t>
                      </a:r>
                    </a:p>
                    <a:p>
                      <a:pPr marL="171450" lvl="0" indent="-171450">
                        <a:spcBef>
                          <a:spcPts val="300"/>
                        </a:spcBef>
                        <a:buFont typeface="Arial" charset="0"/>
                        <a:buChar char="•"/>
                      </a:pPr>
                      <a:r>
                        <a:rPr lang="en-US" sz="1200" u="sng" kern="1200" dirty="0" smtClean="0">
                          <a:solidFill>
                            <a:schemeClr val="tx1"/>
                          </a:solidFill>
                          <a:effectLst/>
                          <a:latin typeface="+mn-lt"/>
                          <a:ea typeface="Calibri" charset="0"/>
                          <a:cs typeface="Calibri" charset="0"/>
                        </a:rPr>
                        <a:t>Relax</a:t>
                      </a:r>
                      <a:r>
                        <a:rPr lang="en-US" sz="1200" kern="1200" dirty="0" smtClean="0">
                          <a:solidFill>
                            <a:schemeClr val="tx1"/>
                          </a:solidFill>
                          <a:effectLst/>
                          <a:latin typeface="+mn-lt"/>
                          <a:ea typeface="Calibri" charset="0"/>
                          <a:cs typeface="Calibri" charset="0"/>
                        </a:rPr>
                        <a:t> – the story is more important than the delivery.</a:t>
                      </a:r>
                    </a:p>
                    <a:p>
                      <a:pPr marL="171450" lvl="0" indent="-171450">
                        <a:spcBef>
                          <a:spcPts val="300"/>
                        </a:spcBef>
                        <a:buFont typeface="Arial" charset="0"/>
                        <a:buChar char="•"/>
                      </a:pPr>
                      <a:r>
                        <a:rPr lang="en-US" sz="1200" u="sng" kern="1200" dirty="0" smtClean="0">
                          <a:solidFill>
                            <a:schemeClr val="tx1"/>
                          </a:solidFill>
                          <a:effectLst/>
                          <a:latin typeface="+mn-lt"/>
                          <a:ea typeface="Calibri" charset="0"/>
                          <a:cs typeface="Calibri" charset="0"/>
                        </a:rPr>
                        <a:t>A perfect delivery is not perfect</a:t>
                      </a:r>
                      <a:r>
                        <a:rPr lang="en-US" sz="1200" kern="1200" dirty="0" smtClean="0">
                          <a:solidFill>
                            <a:schemeClr val="tx1"/>
                          </a:solidFill>
                          <a:effectLst/>
                          <a:latin typeface="+mn-lt"/>
                          <a:ea typeface="Calibri" charset="0"/>
                          <a:cs typeface="Calibri" charset="0"/>
                        </a:rPr>
                        <a:t> – 5 or 6 filler words a minute is okay.</a:t>
                      </a:r>
                    </a:p>
                    <a:p>
                      <a:pPr marL="171450" lvl="0" indent="-171450">
                        <a:spcBef>
                          <a:spcPts val="300"/>
                        </a:spcBef>
                        <a:buFont typeface="Arial" charset="0"/>
                        <a:buChar char="•"/>
                      </a:pPr>
                      <a:r>
                        <a:rPr lang="en-US" sz="1200" u="sng" kern="1200" dirty="0" smtClean="0">
                          <a:solidFill>
                            <a:schemeClr val="tx1"/>
                          </a:solidFill>
                          <a:effectLst/>
                          <a:latin typeface="+mn-lt"/>
                          <a:ea typeface="Calibri" charset="0"/>
                          <a:cs typeface="Calibri" charset="0"/>
                        </a:rPr>
                        <a:t>Don’t slip into “storytelling voice”</a:t>
                      </a:r>
                      <a:r>
                        <a:rPr lang="en-US" sz="1200" kern="1200" dirty="0" smtClean="0">
                          <a:solidFill>
                            <a:schemeClr val="tx1"/>
                          </a:solidFill>
                          <a:effectLst/>
                          <a:latin typeface="+mn-lt"/>
                          <a:ea typeface="Calibri" charset="0"/>
                          <a:cs typeface="Calibri" charset="0"/>
                        </a:rPr>
                        <a:t> – stay in same conversational tones.</a:t>
                      </a:r>
                    </a:p>
                    <a:p>
                      <a:pPr marL="171450" lvl="0" indent="-171450">
                        <a:spcBef>
                          <a:spcPts val="300"/>
                        </a:spcBef>
                        <a:buFont typeface="Arial" charset="0"/>
                        <a:buChar char="•"/>
                      </a:pPr>
                      <a:r>
                        <a:rPr lang="en-US" sz="1200" u="sng" kern="1200" dirty="0" smtClean="0">
                          <a:solidFill>
                            <a:schemeClr val="tx1"/>
                          </a:solidFill>
                          <a:effectLst/>
                          <a:latin typeface="+mn-lt"/>
                          <a:ea typeface="Calibri" charset="0"/>
                          <a:cs typeface="Calibri" charset="0"/>
                        </a:rPr>
                        <a:t>Focus on the story</a:t>
                      </a:r>
                      <a:r>
                        <a:rPr lang="en-US" sz="1200" kern="1200" dirty="0" smtClean="0">
                          <a:solidFill>
                            <a:schemeClr val="tx1"/>
                          </a:solidFill>
                          <a:effectLst/>
                          <a:latin typeface="+mn-lt"/>
                          <a:ea typeface="Calibri" charset="0"/>
                          <a:cs typeface="Calibri" charset="0"/>
                        </a:rPr>
                        <a:t>, not your physical performance.</a:t>
                      </a:r>
                    </a:p>
                    <a:p>
                      <a:pPr>
                        <a:spcBef>
                          <a:spcPts val="300"/>
                        </a:spcBef>
                      </a:pPr>
                      <a:r>
                        <a:rPr lang="en-US" sz="1200" b="1" u="none" kern="1200" dirty="0" smtClean="0">
                          <a:solidFill>
                            <a:schemeClr val="tx1"/>
                          </a:solidFill>
                          <a:effectLst/>
                          <a:latin typeface="+mn-lt"/>
                          <a:ea typeface="Calibri" charset="0"/>
                          <a:cs typeface="Calibri" charset="0"/>
                        </a:rPr>
                        <a:t>Written Delivery</a:t>
                      </a:r>
                    </a:p>
                    <a:p>
                      <a:pPr marL="171450" lvl="0" indent="-171450">
                        <a:spcBef>
                          <a:spcPts val="300"/>
                        </a:spcBef>
                        <a:buFont typeface="Arial" charset="0"/>
                        <a:buChar char="•"/>
                      </a:pPr>
                      <a:r>
                        <a:rPr lang="en-US" sz="1200" u="sng" kern="1200" dirty="0" smtClean="0">
                          <a:solidFill>
                            <a:schemeClr val="tx1"/>
                          </a:solidFill>
                          <a:effectLst/>
                          <a:latin typeface="+mn-lt"/>
                          <a:ea typeface="Calibri" charset="0"/>
                          <a:cs typeface="Calibri" charset="0"/>
                        </a:rPr>
                        <a:t>Write the way you’d like to speak</a:t>
                      </a:r>
                      <a:r>
                        <a:rPr lang="en-US" sz="1200" kern="1200" dirty="0" smtClean="0">
                          <a:solidFill>
                            <a:schemeClr val="tx1"/>
                          </a:solidFill>
                          <a:effectLst/>
                          <a:latin typeface="+mn-lt"/>
                          <a:ea typeface="Calibri" charset="0"/>
                          <a:cs typeface="Calibri" charset="0"/>
                        </a:rPr>
                        <a:t> – conversational, but without all the filler words. </a:t>
                      </a:r>
                    </a:p>
                    <a:p>
                      <a:pPr marL="171450" lvl="0" indent="-171450">
                        <a:spcBef>
                          <a:spcPts val="300"/>
                        </a:spcBef>
                        <a:buFont typeface="Arial" charset="0"/>
                        <a:buChar char="•"/>
                      </a:pPr>
                      <a:r>
                        <a:rPr lang="en-US" sz="1200" u="sng" kern="1200" dirty="0" smtClean="0">
                          <a:solidFill>
                            <a:schemeClr val="tx1"/>
                          </a:solidFill>
                          <a:effectLst/>
                          <a:latin typeface="+mn-lt"/>
                          <a:ea typeface="Calibri" charset="0"/>
                          <a:cs typeface="Calibri" charset="0"/>
                        </a:rPr>
                        <a:t>Use short sentences</a:t>
                      </a:r>
                      <a:r>
                        <a:rPr lang="en-US" sz="1200" kern="1200" dirty="0" smtClean="0">
                          <a:solidFill>
                            <a:schemeClr val="tx1"/>
                          </a:solidFill>
                          <a:effectLst/>
                          <a:latin typeface="+mn-lt"/>
                          <a:ea typeface="Calibri" charset="0"/>
                          <a:cs typeface="Calibri" charset="0"/>
                        </a:rPr>
                        <a:t> – 15-17 words per sentence.</a:t>
                      </a:r>
                    </a:p>
                    <a:p>
                      <a:pPr marL="171450" lvl="0" indent="-171450">
                        <a:spcBef>
                          <a:spcPts val="300"/>
                        </a:spcBef>
                        <a:buFont typeface="Arial" charset="0"/>
                        <a:buChar char="•"/>
                      </a:pPr>
                      <a:r>
                        <a:rPr lang="en-US" sz="1200" u="sng" kern="1200" dirty="0" smtClean="0">
                          <a:solidFill>
                            <a:schemeClr val="tx1"/>
                          </a:solidFill>
                          <a:effectLst/>
                          <a:latin typeface="+mn-lt"/>
                          <a:ea typeface="Calibri" charset="0"/>
                          <a:cs typeface="Calibri" charset="0"/>
                        </a:rPr>
                        <a:t>Use simple words</a:t>
                      </a:r>
                      <a:r>
                        <a:rPr lang="en-US" sz="1200" kern="1200" dirty="0" smtClean="0">
                          <a:solidFill>
                            <a:schemeClr val="tx1"/>
                          </a:solidFill>
                          <a:effectLst/>
                          <a:latin typeface="+mn-lt"/>
                          <a:ea typeface="Calibri" charset="0"/>
                          <a:cs typeface="Calibri" charset="0"/>
                        </a:rPr>
                        <a:t> - &lt;10% greater than 2 syllables.</a:t>
                      </a:r>
                    </a:p>
                    <a:p>
                      <a:pPr marL="171450" lvl="0" indent="-171450">
                        <a:spcBef>
                          <a:spcPts val="300"/>
                        </a:spcBef>
                        <a:buFont typeface="Arial" charset="0"/>
                        <a:buChar char="•"/>
                      </a:pPr>
                      <a:r>
                        <a:rPr lang="en-US" sz="1200" u="sng" kern="1200" dirty="0" smtClean="0">
                          <a:solidFill>
                            <a:schemeClr val="tx1"/>
                          </a:solidFill>
                          <a:effectLst/>
                          <a:latin typeface="+mn-lt"/>
                          <a:ea typeface="Calibri" charset="0"/>
                          <a:cs typeface="Calibri" charset="0"/>
                        </a:rPr>
                        <a:t>Use active voice</a:t>
                      </a:r>
                      <a:r>
                        <a:rPr lang="en-US" sz="1200" kern="1200" dirty="0" smtClean="0">
                          <a:solidFill>
                            <a:schemeClr val="tx1"/>
                          </a:solidFill>
                          <a:effectLst/>
                          <a:latin typeface="+mn-lt"/>
                          <a:ea typeface="Calibri" charset="0"/>
                          <a:cs typeface="Calibri" charset="0"/>
                        </a:rPr>
                        <a:t> - &lt;10% passive voice sentences.</a:t>
                      </a:r>
                    </a:p>
                    <a:p>
                      <a:pPr marL="171450" lvl="0" indent="-171450">
                        <a:spcBef>
                          <a:spcPts val="300"/>
                        </a:spcBef>
                        <a:buFont typeface="Arial" charset="0"/>
                        <a:buChar char="•"/>
                      </a:pPr>
                      <a:r>
                        <a:rPr lang="en-US" sz="1200" u="sng" kern="1200" dirty="0" smtClean="0">
                          <a:solidFill>
                            <a:schemeClr val="tx1"/>
                          </a:solidFill>
                          <a:effectLst/>
                          <a:latin typeface="+mn-lt"/>
                          <a:ea typeface="Calibri" charset="0"/>
                          <a:cs typeface="Calibri" charset="0"/>
                        </a:rPr>
                        <a:t>Get to the verb quickly</a:t>
                      </a:r>
                      <a:r>
                        <a:rPr lang="en-US" sz="1200" kern="1200" dirty="0" smtClean="0">
                          <a:solidFill>
                            <a:schemeClr val="tx1"/>
                          </a:solidFill>
                          <a:effectLst/>
                          <a:latin typeface="+mn-lt"/>
                          <a:ea typeface="Calibri" charset="0"/>
                          <a:cs typeface="Calibri" charset="0"/>
                        </a:rPr>
                        <a:t> – in the first 5-6 words of each sentence. </a:t>
                      </a:r>
                    </a:p>
                    <a:p>
                      <a:pPr marL="171450" indent="-171450">
                        <a:spcBef>
                          <a:spcPts val="300"/>
                        </a:spcBef>
                        <a:buFont typeface="Arial" charset="0"/>
                        <a:buChar char="•"/>
                      </a:pPr>
                      <a:r>
                        <a:rPr lang="en-US" sz="1200" u="sng" kern="1200" dirty="0" smtClean="0">
                          <a:solidFill>
                            <a:schemeClr val="tx1"/>
                          </a:solidFill>
                          <a:effectLst/>
                          <a:latin typeface="+mn-lt"/>
                          <a:ea typeface="Calibri" charset="0"/>
                          <a:cs typeface="Calibri" charset="0"/>
                        </a:rPr>
                        <a:t>Flesch-Kincaid grade level</a:t>
                      </a:r>
                      <a:r>
                        <a:rPr lang="en-US" sz="1200" kern="1200" dirty="0" smtClean="0">
                          <a:solidFill>
                            <a:schemeClr val="tx1"/>
                          </a:solidFill>
                          <a:effectLst/>
                          <a:latin typeface="+mn-lt"/>
                          <a:ea typeface="Calibri" charset="0"/>
                          <a:cs typeface="Calibri" charset="0"/>
                        </a:rPr>
                        <a:t>: Target score of 7-8 (like John Grisham or Tom Clancy)</a:t>
                      </a:r>
                      <a:r>
                        <a:rPr lang="en-US" sz="1200" dirty="0" smtClean="0">
                          <a:effectLst/>
                          <a:latin typeface="+mn-lt"/>
                          <a:ea typeface="Calibri" charset="0"/>
                          <a:cs typeface="Calibri" charset="0"/>
                        </a:rPr>
                        <a:t> </a:t>
                      </a:r>
                      <a:endParaRPr lang="en-US" sz="1200" b="1" dirty="0" smtClean="0">
                        <a:latin typeface="+mn-lt"/>
                        <a:ea typeface="Calibri" charset="0"/>
                        <a:cs typeface="Calibri"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600" dirty="0">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063975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dirty="0" smtClean="0"/>
              <a:t>Stretching the Truth</a:t>
            </a:r>
            <a:endParaRPr lang="en-US" b="0" dirty="0"/>
          </a:p>
        </p:txBody>
      </p:sp>
      <p:graphicFrame>
        <p:nvGraphicFramePr>
          <p:cNvPr id="5" name="Table 4"/>
          <p:cNvGraphicFramePr>
            <a:graphicFrameLocks noGrp="1"/>
          </p:cNvGraphicFramePr>
          <p:nvPr>
            <p:extLst>
              <p:ext uri="{D42A27DB-BD31-4B8C-83A1-F6EECF244321}">
                <p14:modId xmlns:p14="http://schemas.microsoft.com/office/powerpoint/2010/main" val="453477663"/>
              </p:ext>
            </p:extLst>
          </p:nvPr>
        </p:nvGraphicFramePr>
        <p:xfrm>
          <a:off x="455613" y="646113"/>
          <a:ext cx="8231898" cy="5407062"/>
        </p:xfrm>
        <a:graphic>
          <a:graphicData uri="http://schemas.openxmlformats.org/drawingml/2006/table">
            <a:tbl>
              <a:tblPr/>
              <a:tblGrid>
                <a:gridCol w="3001220"/>
                <a:gridCol w="5230678"/>
              </a:tblGrid>
              <a:tr h="316902">
                <a:tc>
                  <a:txBody>
                    <a:bodyPr/>
                    <a:lstStyle/>
                    <a:p>
                      <a:pPr marL="0" marR="0" algn="ctr" defTabSz="914400" rtl="0" eaLnBrk="1" latinLnBrk="0" hangingPunct="1">
                        <a:spcBef>
                          <a:spcPts val="0"/>
                        </a:spcBef>
                        <a:spcAft>
                          <a:spcPts val="0"/>
                        </a:spcAft>
                      </a:pPr>
                      <a:r>
                        <a:rPr lang="en-US" sz="1600" b="1" kern="1200" dirty="0" smtClean="0">
                          <a:solidFill>
                            <a:srgbClr val="000000"/>
                          </a:solidFill>
                          <a:latin typeface="Arial" pitchFamily="34" charset="0"/>
                          <a:ea typeface="Times New Roman"/>
                          <a:cs typeface="Arial" pitchFamily="34" charset="0"/>
                        </a:rPr>
                        <a:t>Questions</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00"/>
                          </a:solidFill>
                          <a:latin typeface="Arial" pitchFamily="34" charset="0"/>
                          <a:ea typeface="Times New Roman"/>
                          <a:cs typeface="Arial" pitchFamily="34" charset="0"/>
                        </a:rPr>
                        <a:t>Ideas for YOUR story</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r h="4570148">
                <a:tc>
                  <a:txBody>
                    <a:bodyPr/>
                    <a:lstStyle/>
                    <a:p>
                      <a:r>
                        <a:rPr lang="en-US" sz="1200" b="1" u="none" kern="1200" dirty="0" smtClean="0">
                          <a:solidFill>
                            <a:schemeClr val="tx1"/>
                          </a:solidFill>
                          <a:effectLst/>
                          <a:latin typeface="+mn-lt"/>
                          <a:ea typeface="+mn-ea"/>
                          <a:cs typeface="+mn-cs"/>
                        </a:rPr>
                        <a:t>Check your story for fidelity to the truth with these guidelines</a:t>
                      </a:r>
                      <a:endParaRPr lang="en-US" sz="1200" kern="1200" dirty="0" smtClean="0">
                        <a:solidFill>
                          <a:schemeClr val="tx1"/>
                        </a:solidFill>
                        <a:effectLst/>
                        <a:latin typeface="+mn-lt"/>
                        <a:ea typeface="+mn-ea"/>
                        <a:cs typeface="+mn-cs"/>
                      </a:endParaRPr>
                    </a:p>
                    <a:p>
                      <a:pPr>
                        <a:spcBef>
                          <a:spcPts val="600"/>
                        </a:spcBef>
                      </a:pPr>
                      <a:r>
                        <a:rPr lang="en-US" sz="1200" u="sng" kern="1200" dirty="0" smtClean="0">
                          <a:solidFill>
                            <a:schemeClr val="tx1"/>
                          </a:solidFill>
                          <a:effectLst/>
                          <a:latin typeface="+mn-lt"/>
                          <a:ea typeface="+mn-ea"/>
                          <a:cs typeface="+mn-cs"/>
                        </a:rPr>
                        <a:t>A. Accuracy is important. Precision is not.</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US" sz="1200" kern="1200" dirty="0" smtClean="0">
                          <a:solidFill>
                            <a:schemeClr val="tx1"/>
                          </a:solidFill>
                          <a:effectLst/>
                          <a:latin typeface="+mn-lt"/>
                          <a:ea typeface="+mn-ea"/>
                          <a:cs typeface="+mn-cs"/>
                        </a:rPr>
                        <a:t>Don’t be afraid to use specific quotes and details.</a:t>
                      </a:r>
                    </a:p>
                    <a:p>
                      <a:pPr>
                        <a:spcBef>
                          <a:spcPts val="600"/>
                        </a:spcBef>
                      </a:pPr>
                      <a:r>
                        <a:rPr lang="en-US" sz="1200" u="sng" kern="1200" dirty="0" smtClean="0">
                          <a:solidFill>
                            <a:schemeClr val="tx1"/>
                          </a:solidFill>
                          <a:effectLst/>
                          <a:latin typeface="+mn-lt"/>
                          <a:ea typeface="+mn-ea"/>
                          <a:cs typeface="+mn-cs"/>
                        </a:rPr>
                        <a:t>B. Don’t embellish stories any more than you would embellish facts.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US" sz="1200" u="sng" kern="1200" dirty="0" smtClean="0">
                          <a:solidFill>
                            <a:schemeClr val="tx1"/>
                          </a:solidFill>
                          <a:effectLst/>
                          <a:latin typeface="+mn-lt"/>
                          <a:ea typeface="+mn-ea"/>
                          <a:cs typeface="+mn-cs"/>
                        </a:rPr>
                        <a:t>Set expectations up front</a:t>
                      </a:r>
                      <a:r>
                        <a:rPr lang="en-US" sz="1200" kern="1200" dirty="0" smtClean="0">
                          <a:solidFill>
                            <a:schemeClr val="tx1"/>
                          </a:solidFill>
                          <a:effectLst/>
                          <a:latin typeface="+mn-lt"/>
                          <a:ea typeface="+mn-ea"/>
                          <a:cs typeface="+mn-cs"/>
                        </a:rPr>
                        <a:t> about how factually precise the story will be. “I saw something interesting this morning. . .” suggests high precision. “I once heard about a guy who. . .” suggests low precision.</a:t>
                      </a:r>
                    </a:p>
                    <a:p>
                      <a:pPr marL="171450" lvl="0" indent="-171450">
                        <a:buFont typeface="Arial" charset="0"/>
                        <a:buChar char="•"/>
                      </a:pPr>
                      <a:r>
                        <a:rPr lang="en-US" sz="1200" u="sng" kern="1200" dirty="0" smtClean="0">
                          <a:solidFill>
                            <a:schemeClr val="tx1"/>
                          </a:solidFill>
                          <a:effectLst/>
                          <a:latin typeface="+mn-lt"/>
                          <a:ea typeface="+mn-ea"/>
                          <a:cs typeface="+mn-cs"/>
                        </a:rPr>
                        <a:t>Litmus test</a:t>
                      </a:r>
                      <a:r>
                        <a:rPr lang="en-US" sz="1200" kern="1200" dirty="0" smtClean="0">
                          <a:solidFill>
                            <a:schemeClr val="tx1"/>
                          </a:solidFill>
                          <a:effectLst/>
                          <a:latin typeface="+mn-lt"/>
                          <a:ea typeface="+mn-ea"/>
                          <a:cs typeface="+mn-cs"/>
                        </a:rPr>
                        <a:t> - Imagine someone who listened to your story was actually there when it happened. Would they be offended? And would you be embarrassed? If yes to either of those, you’ve probably changed too much. If not, you’re fine.</a:t>
                      </a:r>
                    </a:p>
                    <a:p>
                      <a:pPr marL="171450" lvl="0" indent="-171450">
                        <a:buFont typeface="Arial" charset="0"/>
                        <a:buChar char="•"/>
                      </a:pPr>
                      <a:r>
                        <a:rPr lang="en-US" sz="1200" u="sng" kern="1200" dirty="0" smtClean="0">
                          <a:solidFill>
                            <a:schemeClr val="tx1"/>
                          </a:solidFill>
                          <a:effectLst/>
                          <a:latin typeface="+mn-lt"/>
                          <a:ea typeface="+mn-ea"/>
                          <a:cs typeface="+mn-cs"/>
                        </a:rPr>
                        <a:t>Hard points (don’t change these):</a:t>
                      </a:r>
                      <a:r>
                        <a:rPr lang="en-US" sz="1200" kern="1200" dirty="0" smtClean="0">
                          <a:solidFill>
                            <a:schemeClr val="tx1"/>
                          </a:solidFill>
                          <a:effectLst/>
                          <a:latin typeface="+mn-lt"/>
                          <a:ea typeface="+mn-ea"/>
                          <a:cs typeface="+mn-cs"/>
                        </a:rPr>
                        <a:t> event, challenge, process to overcome, resolution, lesson learned.</a:t>
                      </a:r>
                    </a:p>
                    <a:p>
                      <a:pPr marL="171450" indent="-171450">
                        <a:buFont typeface="Arial" charset="0"/>
                        <a:buChar char="•"/>
                      </a:pPr>
                      <a:r>
                        <a:rPr lang="en-US" sz="1200" u="sng" kern="1200" dirty="0" smtClean="0">
                          <a:solidFill>
                            <a:schemeClr val="tx1"/>
                          </a:solidFill>
                          <a:effectLst/>
                          <a:latin typeface="+mn-lt"/>
                          <a:ea typeface="+mn-ea"/>
                          <a:cs typeface="+mn-cs"/>
                        </a:rPr>
                        <a:t>Soft points (more leeway):</a:t>
                      </a:r>
                      <a:r>
                        <a:rPr lang="en-US" sz="1200" kern="1200" dirty="0" smtClean="0">
                          <a:solidFill>
                            <a:schemeClr val="tx1"/>
                          </a:solidFill>
                          <a:effectLst/>
                          <a:latin typeface="+mn-lt"/>
                          <a:ea typeface="+mn-ea"/>
                          <a:cs typeface="+mn-cs"/>
                        </a:rPr>
                        <a:t> time, location, names and descriptions of people, re-sequencing events, quotes, dialog.</a:t>
                      </a:r>
                      <a:r>
                        <a:rPr lang="en-US" sz="1200" dirty="0" smtClean="0">
                          <a:effectLst/>
                        </a:rPr>
                        <a:t> </a:t>
                      </a:r>
                      <a:endParaRPr lang="en-US" sz="1200" dirty="0" smtClean="0"/>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600" dirty="0">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2691999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0" smtClean="0"/>
              <a:t>Practice and Save</a:t>
            </a:r>
            <a:endParaRPr lang="en-US" b="0"/>
          </a:p>
        </p:txBody>
      </p:sp>
      <p:graphicFrame>
        <p:nvGraphicFramePr>
          <p:cNvPr id="5" name="Table 4"/>
          <p:cNvGraphicFramePr>
            <a:graphicFrameLocks noGrp="1"/>
          </p:cNvGraphicFramePr>
          <p:nvPr>
            <p:extLst>
              <p:ext uri="{D42A27DB-BD31-4B8C-83A1-F6EECF244321}">
                <p14:modId xmlns:p14="http://schemas.microsoft.com/office/powerpoint/2010/main" val="1674494743"/>
              </p:ext>
            </p:extLst>
          </p:nvPr>
        </p:nvGraphicFramePr>
        <p:xfrm>
          <a:off x="455613" y="850662"/>
          <a:ext cx="8231898" cy="4887050"/>
        </p:xfrm>
        <a:graphic>
          <a:graphicData uri="http://schemas.openxmlformats.org/drawingml/2006/table">
            <a:tbl>
              <a:tblPr/>
              <a:tblGrid>
                <a:gridCol w="2838956"/>
                <a:gridCol w="5392942"/>
              </a:tblGrid>
              <a:tr h="316902">
                <a:tc>
                  <a:txBody>
                    <a:bodyPr/>
                    <a:lstStyle/>
                    <a:p>
                      <a:pPr marL="0" marR="0" algn="ctr" defTabSz="914400" rtl="0" eaLnBrk="1" latinLnBrk="0" hangingPunct="1">
                        <a:spcBef>
                          <a:spcPts val="0"/>
                        </a:spcBef>
                        <a:spcAft>
                          <a:spcPts val="0"/>
                        </a:spcAft>
                      </a:pPr>
                      <a:r>
                        <a:rPr lang="en-US" sz="1600" b="1" kern="1200" dirty="0" smtClean="0">
                          <a:solidFill>
                            <a:srgbClr val="000000"/>
                          </a:solidFill>
                          <a:latin typeface="Arial" pitchFamily="34" charset="0"/>
                          <a:ea typeface="Times New Roman"/>
                          <a:cs typeface="Arial" pitchFamily="34" charset="0"/>
                        </a:rPr>
                        <a:t>Questions</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00"/>
                          </a:solidFill>
                          <a:latin typeface="Arial" pitchFamily="34" charset="0"/>
                          <a:ea typeface="Times New Roman"/>
                          <a:cs typeface="Arial" pitchFamily="34" charset="0"/>
                        </a:rPr>
                        <a:t>Ideas for YOUR story</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r h="4570148">
                <a:tc>
                  <a:txBody>
                    <a:bodyPr/>
                    <a:lstStyle/>
                    <a:p>
                      <a:r>
                        <a:rPr lang="en-US" sz="1200" b="1" u="none" kern="1200" dirty="0" smtClean="0">
                          <a:solidFill>
                            <a:schemeClr val="tx1"/>
                          </a:solidFill>
                          <a:effectLst/>
                          <a:latin typeface="+mn-lt"/>
                          <a:ea typeface="+mn-ea"/>
                          <a:cs typeface="+mn-cs"/>
                        </a:rPr>
                        <a:t>Practice</a:t>
                      </a:r>
                    </a:p>
                    <a:p>
                      <a:pPr marL="171450" lvl="0" indent="-171450">
                        <a:spcBef>
                          <a:spcPts val="600"/>
                        </a:spcBef>
                        <a:buFont typeface="Arial" charset="0"/>
                        <a:buChar char="•"/>
                      </a:pPr>
                      <a:r>
                        <a:rPr lang="en-US" sz="1200" u="sng" kern="1200" dirty="0" smtClean="0">
                          <a:solidFill>
                            <a:schemeClr val="tx1"/>
                          </a:solidFill>
                          <a:effectLst/>
                          <a:latin typeface="+mn-lt"/>
                          <a:ea typeface="+mn-ea"/>
                          <a:cs typeface="+mn-cs"/>
                        </a:rPr>
                        <a:t>Don’t fully script</a:t>
                      </a:r>
                      <a:r>
                        <a:rPr lang="en-US" sz="1200" kern="1200" dirty="0" smtClean="0">
                          <a:solidFill>
                            <a:schemeClr val="tx1"/>
                          </a:solidFill>
                          <a:effectLst/>
                          <a:latin typeface="+mn-lt"/>
                          <a:ea typeface="+mn-ea"/>
                          <a:cs typeface="+mn-cs"/>
                        </a:rPr>
                        <a:t> your story unless it will be delivered in writing. Outline it, using the Story Structure Template.</a:t>
                      </a:r>
                    </a:p>
                    <a:p>
                      <a:pPr marL="171450" lvl="0" indent="-171450">
                        <a:spcBef>
                          <a:spcPts val="600"/>
                        </a:spcBef>
                        <a:buFont typeface="Arial" charset="0"/>
                        <a:buChar char="•"/>
                      </a:pPr>
                      <a:r>
                        <a:rPr lang="en-US" sz="1200" u="sng" kern="1200" dirty="0" smtClean="0">
                          <a:solidFill>
                            <a:schemeClr val="tx1"/>
                          </a:solidFill>
                          <a:effectLst/>
                          <a:latin typeface="+mn-lt"/>
                          <a:ea typeface="+mn-ea"/>
                          <a:cs typeface="+mn-cs"/>
                        </a:rPr>
                        <a:t>Don’t memorize</a:t>
                      </a:r>
                      <a:r>
                        <a:rPr lang="en-US" sz="1200" kern="1200" dirty="0" smtClean="0">
                          <a:solidFill>
                            <a:schemeClr val="tx1"/>
                          </a:solidFill>
                          <a:effectLst/>
                          <a:latin typeface="+mn-lt"/>
                          <a:ea typeface="+mn-ea"/>
                          <a:cs typeface="+mn-cs"/>
                        </a:rPr>
                        <a:t> your story word for word, so you can deliver it extemporaneously each time. </a:t>
                      </a:r>
                    </a:p>
                    <a:p>
                      <a:pPr marL="171450" lvl="0" indent="-171450">
                        <a:spcBef>
                          <a:spcPts val="600"/>
                        </a:spcBef>
                        <a:buFont typeface="Arial" charset="0"/>
                        <a:buChar char="•"/>
                      </a:pPr>
                      <a:r>
                        <a:rPr lang="en-US" sz="1200" u="sng" kern="1200" dirty="0" smtClean="0">
                          <a:solidFill>
                            <a:schemeClr val="tx1"/>
                          </a:solidFill>
                          <a:effectLst/>
                          <a:latin typeface="+mn-lt"/>
                          <a:ea typeface="+mn-ea"/>
                          <a:cs typeface="+mn-cs"/>
                        </a:rPr>
                        <a:t>Practice options</a:t>
                      </a:r>
                      <a:r>
                        <a:rPr lang="en-US" sz="1200" kern="1200" dirty="0" smtClean="0">
                          <a:solidFill>
                            <a:schemeClr val="tx1"/>
                          </a:solidFill>
                          <a:effectLst/>
                          <a:latin typeface="+mn-lt"/>
                          <a:ea typeface="+mn-ea"/>
                          <a:cs typeface="+mn-cs"/>
                        </a:rPr>
                        <a:t> – 1) Walk and talk with an imaginary friend, 2) live audience, 3) audio recording, 4) video recording, 5) online services. (Avoid the mirror). </a:t>
                      </a:r>
                    </a:p>
                    <a:p>
                      <a:pPr lvl="0"/>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Save – Database your story</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using Story Database (</a:t>
                      </a:r>
                      <a:r>
                        <a:rPr lang="en-US" sz="1200" kern="1200" dirty="0" smtClean="0">
                          <a:solidFill>
                            <a:schemeClr val="tx1"/>
                          </a:solidFill>
                          <a:effectLst/>
                          <a:latin typeface="+mn-lt"/>
                          <a:ea typeface="+mn-ea"/>
                          <a:cs typeface="+mn-cs"/>
                          <a:hlinkClick r:id="rId2"/>
                        </a:rPr>
                        <a:t>www.leadwithastory.com/resources)</a:t>
                      </a:r>
                      <a:r>
                        <a:rPr lang="en-US" sz="1200" kern="1200" dirty="0" smtClean="0">
                          <a:solidFill>
                            <a:schemeClr val="tx1"/>
                          </a:solidFill>
                          <a:effectLst/>
                          <a:latin typeface="+mn-lt"/>
                          <a:ea typeface="+mn-ea"/>
                          <a:cs typeface="+mn-cs"/>
                        </a:rPr>
                        <a:t> , Microsoft Word file, PowerPoint, Online story database services, audio or video recording. </a:t>
                      </a:r>
                    </a:p>
                    <a:p>
                      <a:pPr marL="171450" marR="0" lvl="0" indent="-171450" algn="l" defTabSz="457200" rtl="0" eaLnBrk="1" fontAlgn="auto" latinLnBrk="0" hangingPunct="1">
                        <a:lnSpc>
                          <a:spcPct val="100000"/>
                        </a:lnSpc>
                        <a:spcBef>
                          <a:spcPts val="1200"/>
                        </a:spcBef>
                        <a:spcAft>
                          <a:spcPts val="0"/>
                        </a:spcAft>
                        <a:buClrTx/>
                        <a:buSzTx/>
                        <a:buFont typeface="Arial"/>
                        <a:buChar char="•"/>
                        <a:tabLst/>
                        <a:defRPr/>
                      </a:pPr>
                      <a:endParaRPr lang="en-US" sz="1200" dirty="0" smtClean="0"/>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600" dirty="0">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1182617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4"/>
          <p:cNvGraphicFramePr>
            <a:graphicFrameLocks noGrp="1"/>
          </p:cNvGraphicFramePr>
          <p:nvPr>
            <p:ph idx="1"/>
            <p:extLst/>
          </p:nvPr>
        </p:nvGraphicFramePr>
        <p:xfrm>
          <a:off x="494941" y="809239"/>
          <a:ext cx="8229600" cy="5181601"/>
        </p:xfrm>
        <a:graphic>
          <a:graphicData uri="http://schemas.openxmlformats.org/drawingml/2006/table">
            <a:tbl>
              <a:tblPr firstRow="1" bandRow="1">
                <a:tableStyleId>{2D5ABB26-0587-4C30-8999-92F81FD0307C}</a:tableStyleId>
              </a:tblPr>
              <a:tblGrid>
                <a:gridCol w="975622"/>
                <a:gridCol w="1908313"/>
                <a:gridCol w="1497495"/>
                <a:gridCol w="3848170"/>
              </a:tblGrid>
              <a:tr h="419123">
                <a:tc>
                  <a:txBody>
                    <a:bodyPr/>
                    <a:lstStyle/>
                    <a:p>
                      <a:r>
                        <a:rPr lang="en-US" sz="1100" b="1" dirty="0" smtClean="0">
                          <a:latin typeface="Arial" charset="0"/>
                          <a:ea typeface="Arial" charset="0"/>
                          <a:cs typeface="Arial" charset="0"/>
                        </a:rPr>
                        <a:t>Step</a:t>
                      </a:r>
                      <a:endParaRPr lang="en-US" sz="1100" b="1" dirty="0">
                        <a:latin typeface="Arial" charset="0"/>
                        <a:ea typeface="Arial" charset="0"/>
                        <a:cs typeface="Arial"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100" b="1" dirty="0" smtClean="0">
                          <a:latin typeface="Arial" charset="0"/>
                          <a:ea typeface="Arial" charset="0"/>
                          <a:cs typeface="Arial" charset="0"/>
                        </a:rPr>
                        <a:t>Answers the question:</a:t>
                      </a:r>
                      <a:endParaRPr lang="en-US" sz="1100" b="1" dirty="0">
                        <a:latin typeface="Arial" charset="0"/>
                        <a:ea typeface="Arial" charset="0"/>
                        <a:cs typeface="Arial"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100" b="1" dirty="0" smtClean="0">
                          <a:latin typeface="Arial" charset="0"/>
                          <a:ea typeface="Arial" charset="0"/>
                          <a:cs typeface="Arial" charset="0"/>
                        </a:rPr>
                        <a:t>Sounds like... </a:t>
                      </a:r>
                      <a:endParaRPr lang="en-US" sz="1100" b="1" dirty="0">
                        <a:latin typeface="Arial" charset="0"/>
                        <a:ea typeface="Arial" charset="0"/>
                        <a:cs typeface="Arial"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100" b="1" dirty="0" smtClean="0">
                          <a:latin typeface="Arial" charset="0"/>
                          <a:ea typeface="Arial" charset="0"/>
                          <a:cs typeface="Arial" charset="0"/>
                        </a:rPr>
                        <a:t>Notes</a:t>
                      </a:r>
                      <a:r>
                        <a:rPr lang="en-US" sz="1100" b="1" baseline="0" dirty="0" smtClean="0">
                          <a:latin typeface="Arial" charset="0"/>
                          <a:ea typeface="Arial" charset="0"/>
                          <a:cs typeface="Arial" charset="0"/>
                        </a:rPr>
                        <a:t> on your story</a:t>
                      </a:r>
                      <a:endParaRPr lang="en-US" sz="1100" b="1" dirty="0">
                        <a:latin typeface="Arial" charset="0"/>
                        <a:ea typeface="Arial" charset="0"/>
                        <a:cs typeface="Arial"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919416">
                <a:tc>
                  <a:txBody>
                    <a:bodyPr/>
                    <a:lstStyle/>
                    <a:p>
                      <a:r>
                        <a:rPr lang="en-US" sz="1100" b="1" kern="1200" dirty="0" smtClean="0">
                          <a:solidFill>
                            <a:schemeClr val="tx1"/>
                          </a:solidFill>
                          <a:effectLst/>
                          <a:latin typeface="Arial" charset="0"/>
                          <a:ea typeface="Arial" charset="0"/>
                          <a:cs typeface="Arial" charset="0"/>
                        </a:rPr>
                        <a:t>Objective/ Main Message</a:t>
                      </a:r>
                      <a:r>
                        <a:rPr lang="en-US" sz="1100" dirty="0" smtClean="0">
                          <a:effectLst/>
                          <a:latin typeface="Arial" charset="0"/>
                          <a:ea typeface="Arial" charset="0"/>
                          <a:cs typeface="Arial" charset="0"/>
                        </a:rPr>
                        <a:t> </a:t>
                      </a:r>
                      <a:endParaRPr lang="en-US" sz="1100" dirty="0">
                        <a:latin typeface="Arial" charset="0"/>
                        <a:ea typeface="Arial" charset="0"/>
                        <a:cs typeface="Arial"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kern="1200" dirty="0" smtClean="0">
                          <a:solidFill>
                            <a:schemeClr val="tx1"/>
                          </a:solidFill>
                          <a:effectLst/>
                          <a:latin typeface="Arial" charset="0"/>
                          <a:ea typeface="Arial" charset="0"/>
                          <a:cs typeface="Arial" charset="0"/>
                        </a:rPr>
                        <a:t>What do you want the audience to </a:t>
                      </a:r>
                      <a:r>
                        <a:rPr lang="en-US" sz="1100" i="1" kern="1200" dirty="0" smtClean="0">
                          <a:solidFill>
                            <a:schemeClr val="tx1"/>
                          </a:solidFill>
                          <a:effectLst/>
                          <a:latin typeface="Arial" charset="0"/>
                          <a:ea typeface="Arial" charset="0"/>
                          <a:cs typeface="Arial" charset="0"/>
                        </a:rPr>
                        <a:t>think</a:t>
                      </a:r>
                      <a:r>
                        <a:rPr lang="en-US" sz="1100" kern="1200" dirty="0" smtClean="0">
                          <a:solidFill>
                            <a:schemeClr val="tx1"/>
                          </a:solidFill>
                          <a:effectLst/>
                          <a:latin typeface="Arial" charset="0"/>
                          <a:ea typeface="Arial" charset="0"/>
                          <a:cs typeface="Arial" charset="0"/>
                        </a:rPr>
                        <a:t>, </a:t>
                      </a:r>
                      <a:r>
                        <a:rPr lang="en-US" sz="1100" i="1" kern="1200" dirty="0" smtClean="0">
                          <a:solidFill>
                            <a:schemeClr val="tx1"/>
                          </a:solidFill>
                          <a:effectLst/>
                          <a:latin typeface="Arial" charset="0"/>
                          <a:ea typeface="Arial" charset="0"/>
                          <a:cs typeface="Arial" charset="0"/>
                        </a:rPr>
                        <a:t>feel</a:t>
                      </a:r>
                      <a:r>
                        <a:rPr lang="en-US" sz="1100" kern="1200" dirty="0" smtClean="0">
                          <a:solidFill>
                            <a:schemeClr val="tx1"/>
                          </a:solidFill>
                          <a:effectLst/>
                          <a:latin typeface="Arial" charset="0"/>
                          <a:ea typeface="Arial" charset="0"/>
                          <a:cs typeface="Arial" charset="0"/>
                        </a:rPr>
                        <a:t>, or </a:t>
                      </a:r>
                      <a:r>
                        <a:rPr lang="en-US" sz="1100" i="1" kern="1200" dirty="0" smtClean="0">
                          <a:solidFill>
                            <a:schemeClr val="tx1"/>
                          </a:solidFill>
                          <a:effectLst/>
                          <a:latin typeface="Arial" charset="0"/>
                          <a:ea typeface="Arial" charset="0"/>
                          <a:cs typeface="Arial" charset="0"/>
                        </a:rPr>
                        <a:t>do</a:t>
                      </a:r>
                      <a:r>
                        <a:rPr lang="en-US" sz="1100" kern="1200" dirty="0" smtClean="0">
                          <a:solidFill>
                            <a:schemeClr val="tx1"/>
                          </a:solidFill>
                          <a:effectLst/>
                          <a:latin typeface="Arial" charset="0"/>
                          <a:ea typeface="Arial" charset="0"/>
                          <a:cs typeface="Arial" charset="0"/>
                        </a:rPr>
                        <a:t> after hearing your story?</a:t>
                      </a:r>
                      <a:r>
                        <a:rPr lang="en-US" sz="1100" dirty="0" smtClean="0">
                          <a:effectLst/>
                          <a:latin typeface="Arial" charset="0"/>
                          <a:ea typeface="Arial" charset="0"/>
                          <a:cs typeface="Arial" charset="0"/>
                        </a:rPr>
                        <a:t> </a:t>
                      </a:r>
                      <a:endParaRPr lang="en-US" sz="1100" dirty="0">
                        <a:latin typeface="Arial" charset="0"/>
                        <a:ea typeface="Arial" charset="0"/>
                        <a:cs typeface="Arial"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effectLst/>
                          <a:latin typeface="Arial" charset="0"/>
                          <a:ea typeface="Arial" charset="0"/>
                          <a:cs typeface="Arial" charset="0"/>
                        </a:rPr>
                        <a:t>(unspoken)</a:t>
                      </a:r>
                      <a:endParaRPr lang="en-US" sz="1100" dirty="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latin typeface="Arial" charset="0"/>
                        <a:ea typeface="Arial" charset="0"/>
                        <a:cs typeface="Arial"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3424">
                <a:tc>
                  <a:txBody>
                    <a:bodyPr/>
                    <a:lstStyle/>
                    <a:p>
                      <a:r>
                        <a:rPr lang="en-US" sz="1100" b="1" kern="1200" dirty="0" smtClean="0">
                          <a:solidFill>
                            <a:schemeClr val="tx1"/>
                          </a:solidFill>
                          <a:effectLst/>
                          <a:latin typeface="Arial" charset="0"/>
                          <a:ea typeface="Arial" charset="0"/>
                          <a:cs typeface="Arial" charset="0"/>
                        </a:rPr>
                        <a:t>Transition In: (Hook)</a:t>
                      </a:r>
                      <a:r>
                        <a:rPr lang="en-US" sz="1100" dirty="0" smtClean="0">
                          <a:effectLst/>
                          <a:latin typeface="Arial" charset="0"/>
                          <a:ea typeface="Arial" charset="0"/>
                          <a:cs typeface="Arial" charset="0"/>
                        </a:rPr>
                        <a:t> </a:t>
                      </a:r>
                      <a:endParaRPr lang="en-US" sz="1100" dirty="0">
                        <a:latin typeface="Arial" charset="0"/>
                        <a:ea typeface="Arial" charset="0"/>
                        <a:cs typeface="Arial"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kern="1200" dirty="0" smtClean="0">
                          <a:solidFill>
                            <a:schemeClr val="tx1"/>
                          </a:solidFill>
                          <a:effectLst/>
                          <a:latin typeface="Arial" charset="0"/>
                          <a:ea typeface="Arial" charset="0"/>
                          <a:cs typeface="Arial" charset="0"/>
                        </a:rPr>
                        <a:t>1) Why should I listen to this story?</a:t>
                      </a:r>
                      <a:r>
                        <a:rPr lang="en-US" sz="1100" dirty="0" smtClean="0">
                          <a:effectLst/>
                          <a:latin typeface="Arial" charset="0"/>
                          <a:ea typeface="Arial" charset="0"/>
                          <a:cs typeface="Arial" charset="0"/>
                        </a:rPr>
                        <a:t> </a:t>
                      </a:r>
                      <a:endParaRPr lang="en-US" sz="1100" dirty="0">
                        <a:latin typeface="Arial" charset="0"/>
                        <a:ea typeface="Arial" charset="0"/>
                        <a:cs typeface="Arial"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rgbClr val="000000"/>
                          </a:solidFill>
                          <a:effectLst/>
                          <a:latin typeface="Arial" charset="0"/>
                          <a:ea typeface="Arial" charset="0"/>
                          <a:cs typeface="Arial" charset="0"/>
                        </a:rPr>
                        <a:t>I think the best example I’ve seen of that </a:t>
                      </a:r>
                      <a:r>
                        <a:rPr lang="en-US" sz="1100" dirty="0" smtClean="0">
                          <a:solidFill>
                            <a:srgbClr val="000000"/>
                          </a:solidFill>
                          <a:effectLst/>
                          <a:latin typeface="Arial" charset="0"/>
                          <a:ea typeface="Arial" charset="0"/>
                          <a:cs typeface="Arial" charset="0"/>
                        </a:rPr>
                        <a:t>was…</a:t>
                      </a:r>
                      <a:endParaRPr lang="en-US" sz="1100" dirty="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latin typeface="Arial" charset="0"/>
                        <a:ea typeface="Arial" charset="0"/>
                        <a:cs typeface="Arial"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0794">
                <a:tc>
                  <a:txBody>
                    <a:bodyPr/>
                    <a:lstStyle/>
                    <a:p>
                      <a:endParaRPr lang="en-US" sz="1100" dirty="0">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a:effectLst/>
                        <a:latin typeface="Arial" charset="0"/>
                        <a:ea typeface="Arial" charset="0"/>
                        <a:cs typeface="Arial"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21993">
                <a:tc>
                  <a:txBody>
                    <a:bodyPr/>
                    <a:lstStyle/>
                    <a:p>
                      <a:r>
                        <a:rPr lang="en-US" sz="1100" b="1" kern="1200" dirty="0" smtClean="0">
                          <a:solidFill>
                            <a:schemeClr val="tx1"/>
                          </a:solidFill>
                          <a:effectLst/>
                          <a:latin typeface="Arial" charset="0"/>
                          <a:ea typeface="Arial" charset="0"/>
                          <a:cs typeface="Arial" charset="0"/>
                        </a:rPr>
                        <a:t>Context</a:t>
                      </a:r>
                      <a:endParaRPr lang="en-US" sz="1100" dirty="0">
                        <a:latin typeface="Arial" charset="0"/>
                        <a:ea typeface="Arial" charset="0"/>
                        <a:cs typeface="Arial"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rgbClr val="000000"/>
                          </a:solidFill>
                          <a:effectLst/>
                          <a:latin typeface="Arial" charset="0"/>
                          <a:ea typeface="Arial" charset="0"/>
                          <a:cs typeface="Arial" charset="0"/>
                        </a:rPr>
                        <a:t>2) Where </a:t>
                      </a:r>
                      <a:r>
                        <a:rPr lang="en-US" sz="1100" dirty="0">
                          <a:solidFill>
                            <a:srgbClr val="000000"/>
                          </a:solidFill>
                          <a:effectLst/>
                          <a:latin typeface="Arial" charset="0"/>
                          <a:ea typeface="Arial" charset="0"/>
                          <a:cs typeface="Arial" charset="0"/>
                        </a:rPr>
                        <a:t>and when did it take place? </a:t>
                      </a:r>
                      <a:endParaRPr lang="en-US" sz="1100" dirty="0" smtClean="0">
                        <a:solidFill>
                          <a:srgbClr val="000000"/>
                        </a:solidFill>
                        <a:effectLst/>
                        <a:latin typeface="Arial" charset="0"/>
                        <a:ea typeface="Arial" charset="0"/>
                        <a:cs typeface="Arial" charset="0"/>
                      </a:endParaRPr>
                    </a:p>
                    <a:p>
                      <a:r>
                        <a:rPr lang="en-US" sz="1100" dirty="0" smtClean="0">
                          <a:solidFill>
                            <a:srgbClr val="000000"/>
                          </a:solidFill>
                          <a:effectLst/>
                          <a:latin typeface="Arial" charset="0"/>
                          <a:ea typeface="Arial" charset="0"/>
                          <a:cs typeface="Arial" charset="0"/>
                        </a:rPr>
                        <a:t>3)</a:t>
                      </a:r>
                      <a:r>
                        <a:rPr lang="en-US" sz="1100" baseline="0" dirty="0" smtClean="0">
                          <a:solidFill>
                            <a:srgbClr val="000000"/>
                          </a:solidFill>
                          <a:effectLst/>
                          <a:latin typeface="Arial" charset="0"/>
                          <a:ea typeface="Arial" charset="0"/>
                          <a:cs typeface="Arial" charset="0"/>
                        </a:rPr>
                        <a:t> </a:t>
                      </a:r>
                      <a:r>
                        <a:rPr lang="en-US" sz="1100" dirty="0" smtClean="0">
                          <a:solidFill>
                            <a:srgbClr val="000000"/>
                          </a:solidFill>
                          <a:effectLst/>
                          <a:latin typeface="Arial" charset="0"/>
                          <a:ea typeface="Arial" charset="0"/>
                          <a:cs typeface="Arial" charset="0"/>
                        </a:rPr>
                        <a:t>Who </a:t>
                      </a:r>
                      <a:r>
                        <a:rPr lang="en-US" sz="1100" dirty="0">
                          <a:solidFill>
                            <a:srgbClr val="000000"/>
                          </a:solidFill>
                          <a:effectLst/>
                          <a:latin typeface="Arial" charset="0"/>
                          <a:ea typeface="Arial" charset="0"/>
                          <a:cs typeface="Arial" charset="0"/>
                        </a:rPr>
                        <a:t>is the hero and what do they want? </a:t>
                      </a:r>
                      <a:endParaRPr lang="en-US" sz="1100" dirty="0" smtClean="0">
                        <a:solidFill>
                          <a:srgbClr val="000000"/>
                        </a:solidFill>
                        <a:effectLst/>
                        <a:latin typeface="Arial" charset="0"/>
                        <a:ea typeface="Arial" charset="0"/>
                        <a:cs typeface="Arial" charset="0"/>
                      </a:endParaRPr>
                    </a:p>
                    <a:p>
                      <a:r>
                        <a:rPr lang="en-US" sz="1100" dirty="0" smtClean="0">
                          <a:solidFill>
                            <a:srgbClr val="000000"/>
                          </a:solidFill>
                          <a:effectLst/>
                          <a:latin typeface="Arial" charset="0"/>
                          <a:ea typeface="Arial" charset="0"/>
                          <a:cs typeface="Arial" charset="0"/>
                        </a:rPr>
                        <a:t>(Other </a:t>
                      </a:r>
                      <a:r>
                        <a:rPr lang="en-US" sz="1100" dirty="0">
                          <a:solidFill>
                            <a:srgbClr val="000000"/>
                          </a:solidFill>
                          <a:effectLst/>
                          <a:latin typeface="Arial" charset="0"/>
                          <a:ea typeface="Arial" charset="0"/>
                          <a:cs typeface="Arial" charset="0"/>
                        </a:rPr>
                        <a:t>background needed to understand characters’ motivations</a:t>
                      </a:r>
                      <a:r>
                        <a:rPr lang="en-US" sz="1100" dirty="0" smtClean="0">
                          <a:solidFill>
                            <a:srgbClr val="000000"/>
                          </a:solidFill>
                          <a:effectLst/>
                          <a:latin typeface="Arial" charset="0"/>
                          <a:ea typeface="Arial" charset="0"/>
                          <a:cs typeface="Arial" charset="0"/>
                        </a:rPr>
                        <a:t>?)</a:t>
                      </a:r>
                      <a:endParaRPr lang="en-US" sz="1100" dirty="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rgbClr val="000000"/>
                          </a:solidFill>
                          <a:effectLst/>
                          <a:latin typeface="Arial" charset="0"/>
                          <a:ea typeface="Arial" charset="0"/>
                          <a:cs typeface="Arial" charset="0"/>
                        </a:rPr>
                        <a:t>Back in ___, at ___, there was ____, and they were trying </a:t>
                      </a:r>
                      <a:r>
                        <a:rPr lang="en-US" sz="1100" dirty="0" smtClean="0">
                          <a:solidFill>
                            <a:srgbClr val="000000"/>
                          </a:solidFill>
                          <a:effectLst/>
                          <a:latin typeface="Arial" charset="0"/>
                          <a:ea typeface="Arial" charset="0"/>
                          <a:cs typeface="Arial" charset="0"/>
                        </a:rPr>
                        <a:t>to… (</a:t>
                      </a:r>
                      <a:r>
                        <a:rPr lang="en-US" sz="1100" dirty="0">
                          <a:solidFill>
                            <a:srgbClr val="000000"/>
                          </a:solidFill>
                          <a:effectLst/>
                          <a:latin typeface="Arial" charset="0"/>
                          <a:ea typeface="Arial" charset="0"/>
                          <a:cs typeface="Arial" charset="0"/>
                        </a:rPr>
                        <a:t>could be an unspoken objective)</a:t>
                      </a:r>
                      <a:endParaRPr lang="en-US" sz="1100" dirty="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7475" marR="0" lvl="0" indent="-117475" defTabSz="914400" eaLnBrk="1" fontAlgn="auto" latinLnBrk="0" hangingPunct="1">
                        <a:lnSpc>
                          <a:spcPct val="100000"/>
                        </a:lnSpc>
                        <a:spcBef>
                          <a:spcPts val="0"/>
                        </a:spcBef>
                        <a:spcAft>
                          <a:spcPts val="0"/>
                        </a:spcAft>
                        <a:buClrTx/>
                        <a:buSzTx/>
                        <a:buFont typeface="Arial" pitchFamily="34" charset="0"/>
                        <a:buChar char="•"/>
                        <a:tabLst/>
                        <a:defRPr/>
                      </a:pPr>
                      <a:endParaRPr kumimoji="0" lang="en-US" sz="1100" i="0" u="none" strike="noStrike" kern="0" cap="none" spc="0" normalizeH="0" baseline="0" noProof="0" dirty="0" smtClean="0">
                        <a:ln>
                          <a:noFill/>
                        </a:ln>
                        <a:solidFill>
                          <a:srgbClr val="FF0000"/>
                        </a:solidFill>
                        <a:effectLst/>
                        <a:uLnTx/>
                        <a:uFillTx/>
                        <a:latin typeface="Calibri" charset="0"/>
                        <a:ea typeface="Calibri" charset="0"/>
                        <a:cs typeface="Calibri"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6851">
                <a:tc>
                  <a:txBody>
                    <a:bodyPr/>
                    <a:lstStyle/>
                    <a:p>
                      <a:r>
                        <a:rPr lang="en-US" sz="1100" b="1" kern="1200" dirty="0" smtClean="0">
                          <a:solidFill>
                            <a:schemeClr val="tx1"/>
                          </a:solidFill>
                          <a:effectLst/>
                          <a:latin typeface="Arial" charset="0"/>
                          <a:ea typeface="Arial" charset="0"/>
                          <a:cs typeface="Arial" charset="0"/>
                        </a:rPr>
                        <a:t>Challenge</a:t>
                      </a:r>
                      <a:endParaRPr lang="en-US" sz="1100" dirty="0">
                        <a:latin typeface="Arial" charset="0"/>
                        <a:ea typeface="Arial" charset="0"/>
                        <a:cs typeface="Arial"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rgbClr val="000000"/>
                          </a:solidFill>
                          <a:effectLst/>
                          <a:latin typeface="Arial" charset="0"/>
                          <a:ea typeface="Arial" charset="0"/>
                          <a:cs typeface="Arial" charset="0"/>
                        </a:rPr>
                        <a:t>4) What </a:t>
                      </a:r>
                      <a:r>
                        <a:rPr lang="en-US" sz="1100" dirty="0">
                          <a:solidFill>
                            <a:srgbClr val="000000"/>
                          </a:solidFill>
                          <a:effectLst/>
                          <a:latin typeface="Arial" charset="0"/>
                          <a:ea typeface="Arial" charset="0"/>
                          <a:cs typeface="Arial" charset="0"/>
                        </a:rPr>
                        <a:t>was the problem/opportunity?</a:t>
                      </a:r>
                      <a:endParaRPr lang="en-US" sz="1100" dirty="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a:solidFill>
                            <a:srgbClr val="000000"/>
                          </a:solidFill>
                          <a:effectLst/>
                          <a:latin typeface="Arial" charset="0"/>
                          <a:ea typeface="Arial" charset="0"/>
                          <a:cs typeface="Arial" charset="0"/>
                        </a:rPr>
                        <a:t>Then, one day ____.</a:t>
                      </a:r>
                      <a:endParaRPr lang="en-US" sz="110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smtClean="0">
                        <a:solidFill>
                          <a:srgbClr val="FF0000"/>
                        </a:solidFill>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Title 2"/>
          <p:cNvSpPr>
            <a:spLocks noGrp="1"/>
          </p:cNvSpPr>
          <p:nvPr>
            <p:ph type="title"/>
          </p:nvPr>
        </p:nvSpPr>
        <p:spPr>
          <a:xfrm>
            <a:off x="455613" y="0"/>
            <a:ext cx="8226425" cy="646113"/>
          </a:xfrm>
        </p:spPr>
        <p:txBody>
          <a:bodyPr/>
          <a:lstStyle/>
          <a:p>
            <a:r>
              <a:rPr lang="en-US" dirty="0"/>
              <a:t>Case </a:t>
            </a:r>
            <a:r>
              <a:rPr lang="en-US" dirty="0" smtClean="0"/>
              <a:t>Study: Story Structure Template (20 Minutes)</a:t>
            </a:r>
            <a:endParaRPr lang="en-US" dirty="0"/>
          </a:p>
        </p:txBody>
      </p:sp>
    </p:spTree>
    <p:extLst>
      <p:ext uri="{BB962C8B-B14F-4D97-AF65-F5344CB8AC3E}">
        <p14:creationId xmlns:p14="http://schemas.microsoft.com/office/powerpoint/2010/main" val="212626942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4"/>
          <p:cNvGraphicFramePr>
            <a:graphicFrameLocks noGrp="1"/>
          </p:cNvGraphicFramePr>
          <p:nvPr>
            <p:ph idx="1"/>
            <p:extLst/>
          </p:nvPr>
        </p:nvGraphicFramePr>
        <p:xfrm>
          <a:off x="491766" y="609354"/>
          <a:ext cx="8229600" cy="5582642"/>
        </p:xfrm>
        <a:graphic>
          <a:graphicData uri="http://schemas.openxmlformats.org/drawingml/2006/table">
            <a:tbl>
              <a:tblPr firstRow="1" bandRow="1">
                <a:tableStyleId>{2D5ABB26-0587-4C30-8999-92F81FD0307C}</a:tableStyleId>
              </a:tblPr>
              <a:tblGrid>
                <a:gridCol w="1227852"/>
                <a:gridCol w="1685498"/>
                <a:gridCol w="1385248"/>
                <a:gridCol w="3931002"/>
              </a:tblGrid>
              <a:tr h="396457">
                <a:tc>
                  <a:txBody>
                    <a:bodyPr/>
                    <a:lstStyle/>
                    <a:p>
                      <a:r>
                        <a:rPr lang="en-US" sz="1100" b="1" dirty="0" smtClean="0">
                          <a:latin typeface="Arial" charset="0"/>
                          <a:ea typeface="Arial" charset="0"/>
                          <a:cs typeface="Arial" charset="0"/>
                        </a:rPr>
                        <a:t>Step</a:t>
                      </a:r>
                      <a:endParaRPr lang="en-US" sz="1100" b="1" dirty="0">
                        <a:latin typeface="Arial" charset="0"/>
                        <a:ea typeface="Arial" charset="0"/>
                        <a:cs typeface="Arial"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100" b="1" dirty="0" smtClean="0">
                          <a:latin typeface="Arial" charset="0"/>
                          <a:ea typeface="Arial" charset="0"/>
                          <a:cs typeface="Arial" charset="0"/>
                        </a:rPr>
                        <a:t>Answers the question:</a:t>
                      </a:r>
                      <a:endParaRPr lang="en-US" sz="1100" b="1" dirty="0">
                        <a:latin typeface="Arial" charset="0"/>
                        <a:ea typeface="Arial" charset="0"/>
                        <a:cs typeface="Arial"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100" b="1" dirty="0" smtClean="0">
                          <a:latin typeface="Arial" charset="0"/>
                          <a:ea typeface="Arial" charset="0"/>
                          <a:cs typeface="Arial" charset="0"/>
                        </a:rPr>
                        <a:t>Sounds like... </a:t>
                      </a:r>
                      <a:endParaRPr lang="en-US" sz="1100" b="1" dirty="0">
                        <a:latin typeface="Arial" charset="0"/>
                        <a:ea typeface="Arial" charset="0"/>
                        <a:cs typeface="Arial"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r>
                        <a:rPr lang="en-US" sz="1100" b="1" dirty="0" smtClean="0">
                          <a:latin typeface="Arial" charset="0"/>
                          <a:ea typeface="Arial" charset="0"/>
                          <a:cs typeface="Arial" charset="0"/>
                        </a:rPr>
                        <a:t>Notes</a:t>
                      </a:r>
                      <a:r>
                        <a:rPr lang="en-US" sz="1100" b="1" baseline="0" dirty="0" smtClean="0">
                          <a:latin typeface="Arial" charset="0"/>
                          <a:ea typeface="Arial" charset="0"/>
                          <a:cs typeface="Arial" charset="0"/>
                        </a:rPr>
                        <a:t> on your story</a:t>
                      </a:r>
                      <a:endParaRPr lang="en-US" sz="1100" b="1" dirty="0">
                        <a:latin typeface="Arial" charset="0"/>
                        <a:ea typeface="Arial" charset="0"/>
                        <a:cs typeface="Arial"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538417">
                <a:tc>
                  <a:txBody>
                    <a:bodyPr/>
                    <a:lstStyle/>
                    <a:p>
                      <a:r>
                        <a:rPr lang="en-US" sz="1100" b="1" kern="1200" dirty="0" smtClean="0">
                          <a:solidFill>
                            <a:schemeClr val="tx1"/>
                          </a:solidFill>
                          <a:effectLst/>
                          <a:latin typeface="Arial" charset="0"/>
                          <a:ea typeface="Arial" charset="0"/>
                          <a:cs typeface="Arial" charset="0"/>
                        </a:rPr>
                        <a:t>Conflict</a:t>
                      </a:r>
                      <a:endParaRPr lang="en-US" sz="1100" dirty="0">
                        <a:latin typeface="Arial" charset="0"/>
                        <a:ea typeface="Arial" charset="0"/>
                        <a:cs typeface="Arial"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rgbClr val="000000"/>
                          </a:solidFill>
                          <a:effectLst/>
                          <a:latin typeface="Arial" charset="0"/>
                          <a:ea typeface="Arial" charset="0"/>
                          <a:cs typeface="Arial" charset="0"/>
                        </a:rPr>
                        <a:t>5) What did they do about it? Show the honest struggle between hero and villain, even if internal. Can’t be too easy</a:t>
                      </a:r>
                      <a:endParaRPr lang="en-US" sz="1100" dirty="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rgbClr val="000000"/>
                          </a:solidFill>
                          <a:effectLst/>
                          <a:latin typeface="Arial" charset="0"/>
                          <a:ea typeface="Arial" charset="0"/>
                          <a:cs typeface="Arial" charset="0"/>
                        </a:rPr>
                        <a:t>So they ____, and then they ____, and so they ____. </a:t>
                      </a:r>
                      <a:endParaRPr lang="en-US" sz="1100" dirty="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7475" marR="0" indent="-117475" algn="l" defTabSz="457200" rtl="0" eaLnBrk="1" fontAlgn="auto" latinLnBrk="0" hangingPunct="1">
                        <a:lnSpc>
                          <a:spcPct val="100000"/>
                        </a:lnSpc>
                        <a:spcBef>
                          <a:spcPts val="600"/>
                        </a:spcBef>
                        <a:spcAft>
                          <a:spcPts val="0"/>
                        </a:spcAft>
                        <a:buClrTx/>
                        <a:buSzTx/>
                        <a:buFont typeface="Arial" pitchFamily="34" charset="0"/>
                        <a:buChar char="•"/>
                        <a:tabLst/>
                        <a:defRPr/>
                      </a:pPr>
                      <a:endParaRPr lang="en-US" sz="1100" dirty="0" smtClean="0">
                        <a:solidFill>
                          <a:srgbClr val="FF0000"/>
                        </a:solidFill>
                        <a:latin typeface="Arial" charset="0"/>
                        <a:ea typeface="Arial" charset="0"/>
                        <a:cs typeface="Arial"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32394">
                <a:tc>
                  <a:txBody>
                    <a:bodyPr/>
                    <a:lstStyle/>
                    <a:p>
                      <a:pPr marL="0" marR="0">
                        <a:spcBef>
                          <a:spcPts val="0"/>
                        </a:spcBef>
                        <a:spcAft>
                          <a:spcPts val="0"/>
                        </a:spcAft>
                      </a:pPr>
                      <a:r>
                        <a:rPr lang="en-US" sz="1100" b="1" dirty="0" smtClean="0">
                          <a:effectLst/>
                          <a:latin typeface="Arial" charset="0"/>
                          <a:ea typeface="Arial" charset="0"/>
                          <a:cs typeface="Arial" charset="0"/>
                        </a:rPr>
                        <a:t>Resolution</a:t>
                      </a:r>
                      <a:endParaRPr lang="en-US" sz="1100" dirty="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rgbClr val="000000"/>
                          </a:solidFill>
                          <a:effectLst/>
                          <a:latin typeface="Arial" charset="0"/>
                          <a:ea typeface="Arial" charset="0"/>
                          <a:cs typeface="Arial" charset="0"/>
                        </a:rPr>
                        <a:t>6) How </a:t>
                      </a:r>
                      <a:r>
                        <a:rPr lang="en-US" sz="1100" dirty="0">
                          <a:solidFill>
                            <a:srgbClr val="000000"/>
                          </a:solidFill>
                          <a:effectLst/>
                          <a:latin typeface="Arial" charset="0"/>
                          <a:ea typeface="Arial" charset="0"/>
                          <a:cs typeface="Arial" charset="0"/>
                        </a:rPr>
                        <a:t>did it turn out (for everyone)? </a:t>
                      </a:r>
                      <a:r>
                        <a:rPr lang="en-US" sz="1100" dirty="0" smtClean="0">
                          <a:solidFill>
                            <a:srgbClr val="000000"/>
                          </a:solidFill>
                          <a:effectLst/>
                          <a:latin typeface="Arial" charset="0"/>
                          <a:ea typeface="Arial" charset="0"/>
                          <a:cs typeface="Arial" charset="0"/>
                        </a:rPr>
                        <a:t>How </a:t>
                      </a:r>
                      <a:r>
                        <a:rPr lang="en-US" sz="1100" dirty="0">
                          <a:solidFill>
                            <a:srgbClr val="000000"/>
                          </a:solidFill>
                          <a:effectLst/>
                          <a:latin typeface="Arial" charset="0"/>
                          <a:ea typeface="Arial" charset="0"/>
                          <a:cs typeface="Arial" charset="0"/>
                        </a:rPr>
                        <a:t>are things/characters changed as a result</a:t>
                      </a:r>
                      <a:r>
                        <a:rPr lang="en-US" sz="1100" dirty="0" smtClean="0">
                          <a:solidFill>
                            <a:srgbClr val="000000"/>
                          </a:solidFill>
                          <a:effectLst/>
                          <a:latin typeface="Arial" charset="0"/>
                          <a:ea typeface="Arial" charset="0"/>
                          <a:cs typeface="Arial" charset="0"/>
                        </a:rPr>
                        <a:t>?</a:t>
                      </a:r>
                      <a:endParaRPr lang="en-US" sz="1100" dirty="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rgbClr val="000000"/>
                          </a:solidFill>
                          <a:effectLst/>
                          <a:latin typeface="Arial" charset="0"/>
                          <a:ea typeface="Arial" charset="0"/>
                          <a:cs typeface="Arial" charset="0"/>
                        </a:rPr>
                        <a:t>Eventually…</a:t>
                      </a:r>
                      <a:endParaRPr lang="en-US" sz="1100" dirty="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7475" indent="-117475">
                        <a:spcBef>
                          <a:spcPts val="600"/>
                        </a:spcBef>
                        <a:spcAft>
                          <a:spcPts val="0"/>
                        </a:spcAft>
                        <a:buFont typeface="Arial" pitchFamily="34" charset="0"/>
                        <a:buChar char="•"/>
                      </a:pPr>
                      <a:endParaRPr lang="en-US" sz="1100" dirty="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0706">
                <a:tc gridSpan="2">
                  <a:txBody>
                    <a:bodyPr/>
                    <a:lstStyle/>
                    <a:p>
                      <a:pPr algn="l"/>
                      <a:r>
                        <a:rPr lang="en-US" sz="1100" dirty="0" smtClean="0">
                          <a:latin typeface="Arial" charset="0"/>
                          <a:ea typeface="Arial" charset="0"/>
                          <a:cs typeface="Arial" charset="0"/>
                        </a:rPr>
                        <a:t>Transition Out:</a:t>
                      </a:r>
                      <a:endParaRPr lang="en-US" sz="1100" dirty="0">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endParaRPr lang="en-US" sz="1100">
                        <a:effectLst/>
                        <a:latin typeface="Arial" charset="0"/>
                        <a:ea typeface="Arial" charset="0"/>
                        <a:cs typeface="Arial"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latin typeface="Arial" charset="0"/>
                        <a:ea typeface="Arial" charset="0"/>
                        <a:cs typeface="Arial"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23906">
                <a:tc>
                  <a:txBody>
                    <a:bodyPr/>
                    <a:lstStyle/>
                    <a:p>
                      <a:pPr marL="0" marR="0">
                        <a:spcBef>
                          <a:spcPts val="0"/>
                        </a:spcBef>
                        <a:spcAft>
                          <a:spcPts val="0"/>
                        </a:spcAft>
                      </a:pPr>
                      <a:r>
                        <a:rPr lang="en-US" sz="1100" b="1">
                          <a:solidFill>
                            <a:srgbClr val="000000"/>
                          </a:solidFill>
                          <a:effectLst/>
                          <a:latin typeface="Arial" charset="0"/>
                          <a:ea typeface="Arial" charset="0"/>
                          <a:cs typeface="Arial" charset="0"/>
                        </a:rPr>
                        <a:t>Lesson(s)</a:t>
                      </a:r>
                      <a:endParaRPr lang="en-US" sz="110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rgbClr val="000000"/>
                          </a:solidFill>
                          <a:effectLst/>
                          <a:latin typeface="Arial" charset="0"/>
                          <a:ea typeface="Arial" charset="0"/>
                          <a:cs typeface="Arial" charset="0"/>
                        </a:rPr>
                        <a:t>7) What </a:t>
                      </a:r>
                      <a:r>
                        <a:rPr lang="en-US" sz="1100" dirty="0">
                          <a:solidFill>
                            <a:srgbClr val="000000"/>
                          </a:solidFill>
                          <a:effectLst/>
                          <a:latin typeface="Arial" charset="0"/>
                          <a:ea typeface="Arial" charset="0"/>
                          <a:cs typeface="Arial" charset="0"/>
                        </a:rPr>
                        <a:t>did you learn?</a:t>
                      </a:r>
                      <a:endParaRPr lang="en-US" sz="1100" dirty="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rgbClr val="000000"/>
                          </a:solidFill>
                          <a:effectLst/>
                          <a:latin typeface="Arial" charset="0"/>
                          <a:ea typeface="Arial" charset="0"/>
                          <a:cs typeface="Arial" charset="0"/>
                        </a:rPr>
                        <a:t>What I learned from that </a:t>
                      </a:r>
                      <a:r>
                        <a:rPr lang="en-US" sz="1100" dirty="0" smtClean="0">
                          <a:solidFill>
                            <a:srgbClr val="000000"/>
                          </a:solidFill>
                          <a:effectLst/>
                          <a:latin typeface="Arial" charset="0"/>
                          <a:ea typeface="Arial" charset="0"/>
                          <a:cs typeface="Arial" charset="0"/>
                        </a:rPr>
                        <a:t>was… (</a:t>
                      </a:r>
                      <a:r>
                        <a:rPr lang="en-US" sz="1100" dirty="0">
                          <a:solidFill>
                            <a:srgbClr val="000000"/>
                          </a:solidFill>
                          <a:effectLst/>
                          <a:latin typeface="Arial" charset="0"/>
                          <a:ea typeface="Arial" charset="0"/>
                          <a:cs typeface="Arial" charset="0"/>
                        </a:rPr>
                        <a:t>That’s when I </a:t>
                      </a:r>
                      <a:r>
                        <a:rPr lang="en-US" sz="1100" dirty="0" smtClean="0">
                          <a:solidFill>
                            <a:srgbClr val="000000"/>
                          </a:solidFill>
                          <a:effectLst/>
                          <a:latin typeface="Arial" charset="0"/>
                          <a:ea typeface="Arial" charset="0"/>
                          <a:cs typeface="Arial" charset="0"/>
                        </a:rPr>
                        <a:t>realized… That </a:t>
                      </a:r>
                      <a:r>
                        <a:rPr lang="en-US" sz="1100" dirty="0">
                          <a:solidFill>
                            <a:srgbClr val="000000"/>
                          </a:solidFill>
                          <a:effectLst/>
                          <a:latin typeface="Arial" charset="0"/>
                          <a:ea typeface="Arial" charset="0"/>
                          <a:cs typeface="Arial" charset="0"/>
                        </a:rPr>
                        <a:t>explains </a:t>
                      </a:r>
                      <a:r>
                        <a:rPr lang="en-US" sz="1100" dirty="0" smtClean="0">
                          <a:solidFill>
                            <a:srgbClr val="000000"/>
                          </a:solidFill>
                          <a:effectLst/>
                          <a:latin typeface="Arial" charset="0"/>
                          <a:ea typeface="Arial" charset="0"/>
                          <a:cs typeface="Arial" charset="0"/>
                        </a:rPr>
                        <a:t>why... What </a:t>
                      </a:r>
                      <a:r>
                        <a:rPr lang="en-US" sz="1100" dirty="0">
                          <a:solidFill>
                            <a:srgbClr val="000000"/>
                          </a:solidFill>
                          <a:effectLst/>
                          <a:latin typeface="Arial" charset="0"/>
                          <a:ea typeface="Arial" charset="0"/>
                          <a:cs typeface="Arial" charset="0"/>
                        </a:rPr>
                        <a:t>I think we should have done </a:t>
                      </a:r>
                      <a:r>
                        <a:rPr lang="en-US" sz="1100" dirty="0" smtClean="0">
                          <a:solidFill>
                            <a:srgbClr val="000000"/>
                          </a:solidFill>
                          <a:effectLst/>
                          <a:latin typeface="Arial" charset="0"/>
                          <a:ea typeface="Arial" charset="0"/>
                          <a:cs typeface="Arial" charset="0"/>
                        </a:rPr>
                        <a:t>was…)</a:t>
                      </a:r>
                      <a:endParaRPr lang="en-US" sz="1100" dirty="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7475" indent="-117475">
                        <a:spcBef>
                          <a:spcPts val="0"/>
                        </a:spcBef>
                        <a:spcAft>
                          <a:spcPts val="0"/>
                        </a:spcAft>
                        <a:buFontTx/>
                        <a:buChar char="•"/>
                      </a:pPr>
                      <a:endParaRPr lang="en-US" sz="1100" dirty="0" smtClean="0">
                        <a:solidFill>
                          <a:srgbClr val="FF0000"/>
                        </a:solidFill>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32388">
                <a:tc>
                  <a:txBody>
                    <a:bodyPr/>
                    <a:lstStyle/>
                    <a:p>
                      <a:pPr marL="0" marR="0">
                        <a:spcBef>
                          <a:spcPts val="0"/>
                        </a:spcBef>
                        <a:spcAft>
                          <a:spcPts val="0"/>
                        </a:spcAft>
                      </a:pPr>
                      <a:r>
                        <a:rPr lang="en-US" sz="1100" b="1" dirty="0" smtClean="0">
                          <a:solidFill>
                            <a:srgbClr val="000000"/>
                          </a:solidFill>
                          <a:effectLst/>
                          <a:latin typeface="Arial" charset="0"/>
                          <a:ea typeface="Arial" charset="0"/>
                          <a:cs typeface="Arial" charset="0"/>
                        </a:rPr>
                        <a:t>Recommended </a:t>
                      </a:r>
                      <a:r>
                        <a:rPr lang="en-US" sz="1100" b="1" dirty="0">
                          <a:solidFill>
                            <a:srgbClr val="000000"/>
                          </a:solidFill>
                          <a:effectLst/>
                          <a:latin typeface="Arial" charset="0"/>
                          <a:ea typeface="Arial" charset="0"/>
                          <a:cs typeface="Arial" charset="0"/>
                        </a:rPr>
                        <a:t>Action(s)</a:t>
                      </a:r>
                      <a:endParaRPr lang="en-US" sz="1100" dirty="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rgbClr val="000000"/>
                          </a:solidFill>
                          <a:effectLst/>
                          <a:latin typeface="Arial" charset="0"/>
                          <a:ea typeface="Arial" charset="0"/>
                          <a:cs typeface="Arial" charset="0"/>
                        </a:rPr>
                        <a:t>8) What </a:t>
                      </a:r>
                      <a:r>
                        <a:rPr lang="en-US" sz="1100" dirty="0">
                          <a:solidFill>
                            <a:srgbClr val="000000"/>
                          </a:solidFill>
                          <a:effectLst/>
                          <a:latin typeface="Arial" charset="0"/>
                          <a:ea typeface="Arial" charset="0"/>
                          <a:cs typeface="Arial" charset="0"/>
                        </a:rPr>
                        <a:t>do you think I should do?</a:t>
                      </a:r>
                      <a:endParaRPr lang="en-US" sz="1100" dirty="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a:solidFill>
                            <a:srgbClr val="000000"/>
                          </a:solidFill>
                          <a:effectLst/>
                          <a:latin typeface="Arial" charset="0"/>
                          <a:ea typeface="Arial" charset="0"/>
                          <a:cs typeface="Arial" charset="0"/>
                        </a:rPr>
                        <a:t>And that’s why I think you </a:t>
                      </a:r>
                      <a:r>
                        <a:rPr lang="en-US" sz="1100" dirty="0" smtClean="0">
                          <a:solidFill>
                            <a:srgbClr val="000000"/>
                          </a:solidFill>
                          <a:effectLst/>
                          <a:latin typeface="Arial" charset="0"/>
                          <a:ea typeface="Arial" charset="0"/>
                          <a:cs typeface="Arial" charset="0"/>
                        </a:rPr>
                        <a:t>should…</a:t>
                      </a:r>
                      <a:endParaRPr lang="en-US" sz="1100" dirty="0">
                        <a:effectLst/>
                        <a:latin typeface="Arial" charset="0"/>
                        <a:ea typeface="Arial" charset="0"/>
                        <a:cs typeface="Arial"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7475" indent="-117475">
                        <a:spcBef>
                          <a:spcPts val="0"/>
                        </a:spcBef>
                        <a:spcAft>
                          <a:spcPts val="0"/>
                        </a:spcAft>
                        <a:buFontTx/>
                        <a:buChar char="•"/>
                      </a:pPr>
                      <a:endParaRPr lang="en-US" sz="1100" dirty="0" smtClean="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0" name="Title 2"/>
          <p:cNvSpPr>
            <a:spLocks noGrp="1"/>
          </p:cNvSpPr>
          <p:nvPr>
            <p:ph type="title"/>
          </p:nvPr>
        </p:nvSpPr>
        <p:spPr>
          <a:xfrm>
            <a:off x="455613" y="0"/>
            <a:ext cx="8226425" cy="646113"/>
          </a:xfrm>
        </p:spPr>
        <p:txBody>
          <a:bodyPr/>
          <a:lstStyle/>
          <a:p>
            <a:r>
              <a:rPr lang="en-US" dirty="0"/>
              <a:t>Case </a:t>
            </a:r>
            <a:r>
              <a:rPr lang="en-US" dirty="0" smtClean="0"/>
              <a:t>Study: Story Structure Template (</a:t>
            </a:r>
            <a:r>
              <a:rPr lang="en-US" dirty="0"/>
              <a:t>20 Minutes)</a:t>
            </a:r>
          </a:p>
        </p:txBody>
      </p:sp>
    </p:spTree>
    <p:extLst>
      <p:ext uri="{BB962C8B-B14F-4D97-AF65-F5344CB8AC3E}">
        <p14:creationId xmlns:p14="http://schemas.microsoft.com/office/powerpoint/2010/main" val="34562010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9"/>
          <p:cNvSpPr>
            <a:spLocks noGrp="1"/>
          </p:cNvSpPr>
          <p:nvPr>
            <p:ph type="title"/>
          </p:nvPr>
        </p:nvSpPr>
        <p:spPr/>
        <p:txBody>
          <a:bodyPr/>
          <a:lstStyle/>
          <a:p>
            <a:r>
              <a:rPr lang="en-US" dirty="0" smtClean="0">
                <a:latin typeface="Arial Bold" charset="0"/>
                <a:ea typeface="ヒラギノ角ゴ ProN W6" charset="0"/>
                <a:cs typeface="ヒラギノ角ゴ ProN W6" charset="0"/>
              </a:rPr>
              <a:t>Story Structure: Hook</a:t>
            </a:r>
            <a:endParaRPr lang="en-US" dirty="0">
              <a:latin typeface="Arial Bold" charset="0"/>
              <a:ea typeface="ヒラギノ角ゴ ProN W6" charset="0"/>
              <a:cs typeface="ヒラギノ角ゴ ProN W6" charset="0"/>
            </a:endParaRPr>
          </a:p>
        </p:txBody>
      </p:sp>
      <p:graphicFrame>
        <p:nvGraphicFramePr>
          <p:cNvPr id="9" name="Table 8"/>
          <p:cNvGraphicFramePr>
            <a:graphicFrameLocks noGrp="1"/>
          </p:cNvGraphicFramePr>
          <p:nvPr>
            <p:extLst>
              <p:ext uri="{D42A27DB-BD31-4B8C-83A1-F6EECF244321}">
                <p14:modId xmlns:p14="http://schemas.microsoft.com/office/powerpoint/2010/main" val="416901290"/>
              </p:ext>
            </p:extLst>
          </p:nvPr>
        </p:nvGraphicFramePr>
        <p:xfrm>
          <a:off x="450140" y="636014"/>
          <a:ext cx="8231898" cy="5364736"/>
        </p:xfrm>
        <a:graphic>
          <a:graphicData uri="http://schemas.openxmlformats.org/drawingml/2006/table">
            <a:tbl>
              <a:tblPr/>
              <a:tblGrid>
                <a:gridCol w="2768619"/>
                <a:gridCol w="5463279"/>
              </a:tblGrid>
              <a:tr h="366016">
                <a:tc>
                  <a:txBody>
                    <a:bodyPr/>
                    <a:lstStyle/>
                    <a:p>
                      <a:pPr marL="0" marR="0" algn="ctr" defTabSz="914400" rtl="0" eaLnBrk="1" latinLnBrk="0" hangingPunct="1">
                        <a:spcBef>
                          <a:spcPts val="0"/>
                        </a:spcBef>
                        <a:spcAft>
                          <a:spcPts val="0"/>
                        </a:spcAft>
                      </a:pPr>
                      <a:r>
                        <a:rPr lang="en-US" sz="1600" b="1" kern="1200" dirty="0" smtClean="0">
                          <a:solidFill>
                            <a:srgbClr val="000000"/>
                          </a:solidFill>
                          <a:latin typeface="Arial" pitchFamily="34" charset="0"/>
                          <a:ea typeface="Times New Roman"/>
                          <a:cs typeface="Arial" pitchFamily="34" charset="0"/>
                        </a:rPr>
                        <a:t>Questions</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00"/>
                          </a:solidFill>
                          <a:latin typeface="Arial" pitchFamily="34" charset="0"/>
                          <a:ea typeface="Times New Roman"/>
                          <a:cs typeface="Arial" pitchFamily="34" charset="0"/>
                        </a:rPr>
                        <a:t>Story spine:</a:t>
                      </a:r>
                      <a:r>
                        <a:rPr lang="en-US" sz="1600" b="1" kern="1200" baseline="0" dirty="0" smtClean="0">
                          <a:solidFill>
                            <a:srgbClr val="000000"/>
                          </a:solidFill>
                          <a:latin typeface="Arial" pitchFamily="34" charset="0"/>
                          <a:ea typeface="Times New Roman"/>
                          <a:cs typeface="Arial" pitchFamily="34" charset="0"/>
                        </a:rPr>
                        <a:t> </a:t>
                      </a:r>
                      <a:r>
                        <a:rPr lang="en-US" sz="1600" b="0" kern="1200" baseline="0" dirty="0" smtClean="0">
                          <a:solidFill>
                            <a:srgbClr val="000000"/>
                          </a:solidFill>
                          <a:latin typeface="Arial" pitchFamily="34" charset="0"/>
                          <a:ea typeface="Times New Roman"/>
                          <a:cs typeface="Arial" pitchFamily="34" charset="0"/>
                        </a:rPr>
                        <a:t>“The best example of that I’ve seen was. . .”</a:t>
                      </a:r>
                      <a:endParaRPr lang="en-US" sz="1600" b="0"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r h="4803880">
                <a:tc>
                  <a:txBody>
                    <a:bodyPr/>
                    <a:lstStyle/>
                    <a:p>
                      <a:pPr marL="171450" indent="-171450">
                        <a:spcBef>
                          <a:spcPts val="600"/>
                        </a:spcBef>
                        <a:buFont typeface="Arial" charset="0"/>
                        <a:buChar char="•"/>
                      </a:pPr>
                      <a:r>
                        <a:rPr lang="en-US" sz="1200" kern="1200" dirty="0" smtClean="0">
                          <a:solidFill>
                            <a:schemeClr val="tx1"/>
                          </a:solidFill>
                          <a:effectLst/>
                          <a:latin typeface="+mn-lt"/>
                          <a:ea typeface="+mn-ea"/>
                          <a:cs typeface="+mn-cs"/>
                        </a:rPr>
                        <a:t>In what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situation are you most likely to tell this story?</a:t>
                      </a:r>
                    </a:p>
                    <a:p>
                      <a:pPr marL="171450" indent="-171450">
                        <a:spcBef>
                          <a:spcPts val="600"/>
                        </a:spcBef>
                        <a:buFont typeface="Arial" charset="0"/>
                        <a:buChar char="•"/>
                      </a:pPr>
                      <a:r>
                        <a:rPr lang="en-US" sz="1200" kern="1200" dirty="0" smtClean="0">
                          <a:solidFill>
                            <a:schemeClr val="tx1"/>
                          </a:solidFill>
                          <a:effectLst/>
                          <a:latin typeface="+mn-lt"/>
                          <a:ea typeface="+mn-ea"/>
                          <a:cs typeface="+mn-cs"/>
                        </a:rPr>
                        <a:t>Write</a:t>
                      </a:r>
                      <a:r>
                        <a:rPr lang="en-US" sz="1200" kern="1200" baseline="0" dirty="0" smtClean="0">
                          <a:solidFill>
                            <a:schemeClr val="tx1"/>
                          </a:solidFill>
                          <a:effectLst/>
                          <a:latin typeface="+mn-lt"/>
                          <a:ea typeface="+mn-ea"/>
                          <a:cs typeface="+mn-cs"/>
                        </a:rPr>
                        <a:t> a “Hook” to transition into this story. </a:t>
                      </a:r>
                    </a:p>
                    <a:p>
                      <a:pPr marL="171450" indent="-171450">
                        <a:spcBef>
                          <a:spcPts val="600"/>
                        </a:spcBef>
                        <a:buFont typeface="Arial" charset="0"/>
                        <a:buChar char="•"/>
                      </a:pPr>
                      <a:r>
                        <a:rPr lang="en-US" sz="1200" kern="1200" baseline="0" dirty="0" smtClean="0">
                          <a:solidFill>
                            <a:schemeClr val="tx1"/>
                          </a:solidFill>
                          <a:effectLst/>
                          <a:latin typeface="+mn-lt"/>
                          <a:ea typeface="+mn-ea"/>
                          <a:cs typeface="+mn-cs"/>
                        </a:rPr>
                        <a:t>Don’t apologize, ask permission, or announce a “story”. Just tell it. </a:t>
                      </a:r>
                    </a:p>
                    <a:p>
                      <a:pPr marL="171450" marR="0" indent="-171450" algn="l" defTabSz="457200" rtl="0" eaLnBrk="1" fontAlgn="auto" latinLnBrk="0" hangingPunct="1">
                        <a:lnSpc>
                          <a:spcPct val="100000"/>
                        </a:lnSpc>
                        <a:spcBef>
                          <a:spcPts val="600"/>
                        </a:spcBef>
                        <a:spcAft>
                          <a:spcPts val="0"/>
                        </a:spcAft>
                        <a:buClrTx/>
                        <a:buSzTx/>
                        <a:buFont typeface="Arial" charset="0"/>
                        <a:buChar char="•"/>
                        <a:tabLst/>
                        <a:defRPr/>
                      </a:pPr>
                      <a:r>
                        <a:rPr lang="en-US" sz="1200" kern="1200" baseline="0" dirty="0" smtClean="0">
                          <a:solidFill>
                            <a:schemeClr val="tx1"/>
                          </a:solidFill>
                          <a:effectLst/>
                          <a:latin typeface="+mn-lt"/>
                          <a:ea typeface="+mn-ea"/>
                          <a:cs typeface="+mn-cs"/>
                        </a:rPr>
                        <a:t>Answers the question: </a:t>
                      </a:r>
                      <a:r>
                        <a:rPr lang="en-US" sz="1200" b="1" kern="1200" dirty="0" smtClean="0">
                          <a:solidFill>
                            <a:schemeClr val="tx1"/>
                          </a:solidFill>
                          <a:effectLst/>
                          <a:latin typeface="+mn-lt"/>
                          <a:ea typeface="+mn-ea"/>
                          <a:cs typeface="+mn-cs"/>
                        </a:rPr>
                        <a:t>Why are you telling this story?</a:t>
                      </a:r>
                      <a:endParaRPr lang="en-US" sz="1200" kern="1200" baseline="0" dirty="0" smtClean="0">
                        <a:solidFill>
                          <a:schemeClr val="tx1"/>
                        </a:solidFill>
                        <a:effectLst/>
                        <a:latin typeface="+mn-lt"/>
                        <a:ea typeface="+mn-ea"/>
                        <a:cs typeface="+mn-cs"/>
                      </a:endParaRPr>
                    </a:p>
                    <a:p>
                      <a:pPr marL="171450" indent="-171450">
                        <a:spcBef>
                          <a:spcPts val="600"/>
                        </a:spcBef>
                        <a:buFont typeface="Arial" charset="0"/>
                        <a:buChar char="•"/>
                      </a:pPr>
                      <a:r>
                        <a:rPr lang="en-US" sz="1200" kern="1200" baseline="0" dirty="0" smtClean="0">
                          <a:solidFill>
                            <a:schemeClr val="tx1"/>
                          </a:solidFill>
                          <a:effectLst/>
                          <a:latin typeface="+mn-lt"/>
                          <a:ea typeface="+mn-ea"/>
                          <a:cs typeface="+mn-cs"/>
                        </a:rPr>
                        <a:t>Options to consider:</a:t>
                      </a:r>
                    </a:p>
                    <a:p>
                      <a:pPr marL="347662" indent="-171450">
                        <a:spcBef>
                          <a:spcPts val="1200"/>
                        </a:spcBef>
                        <a:buFont typeface="Wingdings" charset="2"/>
                        <a:buChar char="ü"/>
                        <a:tabLst/>
                      </a:pPr>
                      <a:r>
                        <a:rPr lang="en-US" sz="1000" kern="1200" dirty="0" smtClean="0">
                          <a:solidFill>
                            <a:schemeClr val="tx1"/>
                          </a:solidFill>
                          <a:effectLst/>
                          <a:latin typeface="+mn-lt"/>
                          <a:ea typeface="+mn-ea"/>
                          <a:cs typeface="+mn-cs"/>
                        </a:rPr>
                        <a:t>“I think the best example of that I’ve </a:t>
                      </a:r>
                      <a:r>
                        <a:rPr lang="en-US" sz="1000" b="0" kern="1200" dirty="0" smtClean="0">
                          <a:solidFill>
                            <a:schemeClr val="tx1"/>
                          </a:solidFill>
                          <a:effectLst/>
                          <a:latin typeface="+mn-lt"/>
                          <a:ea typeface="+mn-ea"/>
                          <a:cs typeface="+mn-cs"/>
                        </a:rPr>
                        <a:t>seen was when . . .”</a:t>
                      </a:r>
                      <a:r>
                        <a:rPr lang="en-US" sz="1000" b="0" dirty="0" smtClean="0">
                          <a:effectLst/>
                        </a:rPr>
                        <a:t> </a:t>
                      </a:r>
                    </a:p>
                    <a:p>
                      <a:pPr marL="347662" indent="-171450">
                        <a:buFont typeface="Wingdings" charset="2"/>
                        <a:buChar char="ü"/>
                        <a:tabLst/>
                      </a:pPr>
                      <a:r>
                        <a:rPr lang="en-US" sz="1000" b="0" kern="1200" dirty="0" smtClean="0">
                          <a:solidFill>
                            <a:schemeClr val="tx1"/>
                          </a:solidFill>
                          <a:effectLst/>
                          <a:latin typeface="+mn-lt"/>
                          <a:ea typeface="+mn-ea"/>
                          <a:cs typeface="+mn-cs"/>
                        </a:rPr>
                        <a:t>“The best lesson I ever learned about that was when . . .” </a:t>
                      </a:r>
                    </a:p>
                    <a:p>
                      <a:pPr marL="347662" indent="-171450">
                        <a:buFont typeface="Wingdings" charset="2"/>
                        <a:buChar char="ü"/>
                        <a:tabLst/>
                      </a:pPr>
                      <a:r>
                        <a:rPr lang="en-US" sz="1000" b="0" kern="1200" dirty="0" smtClean="0">
                          <a:solidFill>
                            <a:schemeClr val="tx1"/>
                          </a:solidFill>
                          <a:effectLst/>
                          <a:latin typeface="+mn-lt"/>
                          <a:ea typeface="+mn-ea"/>
                          <a:cs typeface="+mn-cs"/>
                        </a:rPr>
                        <a:t> “That’s a tough problem. Let me tell you what I did when I ran into the same issue last year . . .”</a:t>
                      </a:r>
                      <a:r>
                        <a:rPr lang="en-US" sz="1000" b="0" dirty="0" smtClean="0">
                          <a:effectLst/>
                        </a:rPr>
                        <a:t> </a:t>
                      </a:r>
                    </a:p>
                    <a:p>
                      <a:pPr marL="347662" indent="-171450">
                        <a:buFont typeface="Wingdings" charset="2"/>
                        <a:buChar char="ü"/>
                        <a:tabLst/>
                      </a:pPr>
                      <a:r>
                        <a:rPr lang="en-US" sz="1000" b="0" kern="1200" dirty="0" smtClean="0">
                          <a:solidFill>
                            <a:schemeClr val="tx1"/>
                          </a:solidFill>
                          <a:effectLst/>
                          <a:latin typeface="+mn-lt"/>
                          <a:ea typeface="+mn-ea"/>
                          <a:cs typeface="+mn-cs"/>
                        </a:rPr>
                        <a:t>“So, for instance, there was this one time when . . .”  </a:t>
                      </a:r>
                    </a:p>
                    <a:p>
                      <a:pPr marL="347662" indent="-171450">
                        <a:buFont typeface="Wingdings" charset="2"/>
                        <a:buChar char="ü"/>
                        <a:tabLst/>
                      </a:pPr>
                      <a:r>
                        <a:rPr lang="en-US" sz="1000" b="0" kern="1200" dirty="0" smtClean="0">
                          <a:solidFill>
                            <a:schemeClr val="tx1"/>
                          </a:solidFill>
                          <a:effectLst/>
                          <a:latin typeface="+mn-lt"/>
                          <a:ea typeface="+mn-ea"/>
                          <a:cs typeface="+mn-cs"/>
                        </a:rPr>
                        <a:t>“It might be more clear if I just told you how some of my other clients have used that product . . .”</a:t>
                      </a:r>
                    </a:p>
                    <a:p>
                      <a:pPr marL="347662" indent="-171450">
                        <a:buFont typeface="Wingdings" charset="2"/>
                        <a:buChar char="ü"/>
                        <a:tabLst/>
                      </a:pPr>
                      <a:r>
                        <a:rPr lang="en-US" sz="1000" b="0" kern="1200" dirty="0" smtClean="0">
                          <a:solidFill>
                            <a:schemeClr val="tx1"/>
                          </a:solidFill>
                          <a:effectLst/>
                          <a:latin typeface="+mn-lt"/>
                          <a:ea typeface="+mn-ea"/>
                          <a:cs typeface="+mn-cs"/>
                        </a:rPr>
                        <a:t>“Let me help you understand what I’m looking for . . .”</a:t>
                      </a:r>
                    </a:p>
                    <a:p>
                      <a:pPr marL="347662" indent="-171450">
                        <a:buFont typeface="Wingdings" charset="2"/>
                        <a:buChar char="ü"/>
                        <a:tabLst/>
                      </a:pPr>
                      <a:r>
                        <a:rPr lang="en-US" sz="1000" b="0" kern="1200" dirty="0" smtClean="0">
                          <a:solidFill>
                            <a:schemeClr val="tx1"/>
                          </a:solidFill>
                          <a:effectLst/>
                          <a:latin typeface="+mn-lt"/>
                          <a:ea typeface="+mn-ea"/>
                          <a:cs typeface="+mn-cs"/>
                        </a:rPr>
                        <a:t>“That reminds me of a time when . . .”</a:t>
                      </a:r>
                    </a:p>
                    <a:p>
                      <a:pPr marL="347662" indent="-171450">
                        <a:buFont typeface="Wingdings" charset="2"/>
                        <a:buChar char="ü"/>
                        <a:tabLst/>
                      </a:pPr>
                      <a:r>
                        <a:rPr lang="en-US" sz="1000" b="0" kern="1200" dirty="0" smtClean="0">
                          <a:solidFill>
                            <a:schemeClr val="tx1"/>
                          </a:solidFill>
                          <a:effectLst/>
                          <a:latin typeface="+mn-lt"/>
                          <a:ea typeface="+mn-ea"/>
                          <a:cs typeface="+mn-cs"/>
                        </a:rPr>
                        <a:t>“Something really important happened recently and I thought you’d like to hear about it . . .”</a:t>
                      </a:r>
                    </a:p>
                    <a:p>
                      <a:pPr marL="347662" indent="-171450">
                        <a:buFont typeface="Wingdings" charset="2"/>
                        <a:buChar char="ü"/>
                        <a:tabLst/>
                      </a:pPr>
                      <a:endParaRPr lang="en-US" sz="1000" b="0" kern="1200" dirty="0" smtClean="0">
                        <a:solidFill>
                          <a:schemeClr val="tx1"/>
                        </a:solidFill>
                        <a:effectLst/>
                        <a:latin typeface="+mn-lt"/>
                        <a:ea typeface="+mn-ea"/>
                        <a:cs typeface="+mn-cs"/>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600" dirty="0">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5055420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9"/>
          <p:cNvSpPr>
            <a:spLocks noGrp="1"/>
          </p:cNvSpPr>
          <p:nvPr>
            <p:ph type="title"/>
          </p:nvPr>
        </p:nvSpPr>
        <p:spPr/>
        <p:txBody>
          <a:bodyPr/>
          <a:lstStyle/>
          <a:p>
            <a:r>
              <a:rPr lang="en-US" dirty="0" smtClean="0">
                <a:latin typeface="Arial Bold" charset="0"/>
                <a:ea typeface="ヒラギノ角ゴ ProN W6" charset="0"/>
                <a:cs typeface="ヒラギノ角ゴ ProN W6" charset="0"/>
              </a:rPr>
              <a:t>Story Structure: Context</a:t>
            </a:r>
            <a:endParaRPr lang="en-US" dirty="0">
              <a:latin typeface="Arial Bold" charset="0"/>
              <a:ea typeface="ヒラギノ角ゴ ProN W6" charset="0"/>
              <a:cs typeface="ヒラギノ角ゴ ProN W6" charset="0"/>
            </a:endParaRPr>
          </a:p>
        </p:txBody>
      </p:sp>
      <p:graphicFrame>
        <p:nvGraphicFramePr>
          <p:cNvPr id="9" name="Table 8"/>
          <p:cNvGraphicFramePr>
            <a:graphicFrameLocks noGrp="1"/>
          </p:cNvGraphicFramePr>
          <p:nvPr>
            <p:extLst>
              <p:ext uri="{D42A27DB-BD31-4B8C-83A1-F6EECF244321}">
                <p14:modId xmlns:p14="http://schemas.microsoft.com/office/powerpoint/2010/main" val="574398420"/>
              </p:ext>
            </p:extLst>
          </p:nvPr>
        </p:nvGraphicFramePr>
        <p:xfrm>
          <a:off x="450140" y="684213"/>
          <a:ext cx="8231898" cy="5352520"/>
        </p:xfrm>
        <a:graphic>
          <a:graphicData uri="http://schemas.openxmlformats.org/drawingml/2006/table">
            <a:tbl>
              <a:tblPr/>
              <a:tblGrid>
                <a:gridCol w="2768619"/>
                <a:gridCol w="5463279"/>
              </a:tblGrid>
              <a:tr h="366016">
                <a:tc>
                  <a:txBody>
                    <a:bodyPr/>
                    <a:lstStyle/>
                    <a:p>
                      <a:pPr marL="0" marR="0" algn="ctr" defTabSz="914400" rtl="0" eaLnBrk="1" latinLnBrk="0" hangingPunct="1">
                        <a:spcBef>
                          <a:spcPts val="0"/>
                        </a:spcBef>
                        <a:spcAft>
                          <a:spcPts val="0"/>
                        </a:spcAft>
                      </a:pPr>
                      <a:r>
                        <a:rPr lang="en-US" sz="1600" b="1" kern="1200" dirty="0" smtClean="0">
                          <a:solidFill>
                            <a:srgbClr val="000000"/>
                          </a:solidFill>
                          <a:latin typeface="Arial" pitchFamily="34" charset="0"/>
                          <a:ea typeface="Times New Roman"/>
                          <a:cs typeface="Arial" pitchFamily="34" charset="0"/>
                        </a:rPr>
                        <a:t>Questions</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00"/>
                          </a:solidFill>
                          <a:latin typeface="Arial" pitchFamily="34" charset="0"/>
                          <a:ea typeface="Times New Roman"/>
                          <a:cs typeface="Arial" pitchFamily="34" charset="0"/>
                        </a:rPr>
                        <a:t>Story</a:t>
                      </a:r>
                      <a:r>
                        <a:rPr lang="en-US" sz="1600" b="1" kern="1200" baseline="0" dirty="0" smtClean="0">
                          <a:solidFill>
                            <a:srgbClr val="000000"/>
                          </a:solidFill>
                          <a:latin typeface="Arial" pitchFamily="34" charset="0"/>
                          <a:ea typeface="Times New Roman"/>
                          <a:cs typeface="Arial" pitchFamily="34" charset="0"/>
                        </a:rPr>
                        <a:t> spine: “</a:t>
                      </a:r>
                      <a:r>
                        <a:rPr lang="en-US" sz="1800" kern="1200" dirty="0" smtClean="0">
                          <a:solidFill>
                            <a:schemeClr val="tx1"/>
                          </a:solidFill>
                          <a:effectLst/>
                          <a:latin typeface="+mn-lt"/>
                          <a:ea typeface="+mn-ea"/>
                          <a:cs typeface="+mn-cs"/>
                        </a:rPr>
                        <a:t>Back in ___, at ___, there was ____, and (s)he was trying to . . .”</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r h="4803880">
                <a:tc>
                  <a:txBody>
                    <a:bodyPr/>
                    <a:lstStyle/>
                    <a:p>
                      <a:pPr marL="0" indent="0">
                        <a:spcBef>
                          <a:spcPts val="1200"/>
                        </a:spcBef>
                        <a:buFont typeface="Arial"/>
                        <a:buNone/>
                      </a:pPr>
                      <a:endParaRPr lang="en-US" sz="1200" kern="1200" dirty="0" smtClean="0">
                        <a:solidFill>
                          <a:schemeClr val="tx1"/>
                        </a:solidFill>
                        <a:effectLst/>
                        <a:latin typeface="+mn-lt"/>
                        <a:ea typeface="+mn-ea"/>
                        <a:cs typeface="+mn-cs"/>
                      </a:endParaRPr>
                    </a:p>
                    <a:p>
                      <a:pPr marL="0" indent="0">
                        <a:spcBef>
                          <a:spcPts val="1200"/>
                        </a:spcBef>
                        <a:buFont typeface="Arial"/>
                        <a:buNone/>
                      </a:pPr>
                      <a:r>
                        <a:rPr lang="en-US" sz="1200" b="1" kern="1200" dirty="0" smtClean="0">
                          <a:solidFill>
                            <a:schemeClr val="tx1"/>
                          </a:solidFill>
                          <a:effectLst/>
                          <a:latin typeface="+mn-lt"/>
                          <a:ea typeface="+mn-ea"/>
                          <a:cs typeface="+mn-cs"/>
                        </a:rPr>
                        <a:t>When and</a:t>
                      </a:r>
                      <a:r>
                        <a:rPr lang="en-US" sz="1200" b="1" kern="1200" baseline="0" dirty="0" smtClean="0">
                          <a:solidFill>
                            <a:schemeClr val="tx1"/>
                          </a:solidFill>
                          <a:effectLst/>
                          <a:latin typeface="+mn-lt"/>
                          <a:ea typeface="+mn-ea"/>
                          <a:cs typeface="+mn-cs"/>
                        </a:rPr>
                        <a:t> where</a:t>
                      </a:r>
                      <a:r>
                        <a:rPr lang="en-US" sz="1200" b="1" kern="1200" dirty="0" smtClean="0">
                          <a:solidFill>
                            <a:schemeClr val="tx1"/>
                          </a:solidFill>
                          <a:effectLst/>
                          <a:latin typeface="+mn-lt"/>
                          <a:ea typeface="+mn-ea"/>
                          <a:cs typeface="+mn-cs"/>
                        </a:rPr>
                        <a:t>? </a:t>
                      </a:r>
                    </a:p>
                    <a:p>
                      <a:pPr marL="171450" lvl="0" indent="-171450">
                        <a:spcBef>
                          <a:spcPts val="1200"/>
                        </a:spcBef>
                        <a:buFont typeface="Arial"/>
                        <a:buChar char="•"/>
                      </a:pPr>
                      <a:endParaRPr lang="en-US" sz="1200" kern="1200" dirty="0" smtClean="0">
                        <a:solidFill>
                          <a:schemeClr val="tx1"/>
                        </a:solidFill>
                        <a:effectLst/>
                        <a:latin typeface="+mn-lt"/>
                        <a:ea typeface="+mn-ea"/>
                        <a:cs typeface="+mn-cs"/>
                      </a:endParaRPr>
                    </a:p>
                    <a:p>
                      <a:pPr marL="171450" lvl="0" indent="-171450">
                        <a:spcBef>
                          <a:spcPts val="0"/>
                        </a:spcBef>
                        <a:buFont typeface="Arial" pitchFamily="34" charset="0"/>
                        <a:buNone/>
                      </a:pPr>
                      <a:r>
                        <a:rPr lang="en-US" sz="1200" b="1" u="none" kern="1200" dirty="0" smtClean="0">
                          <a:solidFill>
                            <a:schemeClr val="tx1"/>
                          </a:solidFill>
                          <a:effectLst/>
                          <a:latin typeface="+mn-lt"/>
                          <a:ea typeface="+mn-ea"/>
                          <a:cs typeface="+mn-cs"/>
                        </a:rPr>
                        <a:t>Who is the main character?</a:t>
                      </a:r>
                    </a:p>
                    <a:p>
                      <a:pPr marL="171450" marR="0" lvl="0" indent="-1714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Relatable to the audience: “Hey! That could be me!” (Y/N ___)</a:t>
                      </a:r>
                      <a:endParaRPr lang="en-US" sz="1200" u="sng" kern="1200" dirty="0" smtClean="0">
                        <a:solidFill>
                          <a:schemeClr val="tx1"/>
                        </a:solidFill>
                        <a:effectLst/>
                        <a:latin typeface="+mn-lt"/>
                        <a:ea typeface="+mn-ea"/>
                        <a:cs typeface="+mn-cs"/>
                      </a:endParaRPr>
                    </a:p>
                    <a:p>
                      <a:pPr marL="171450" lvl="0" indent="-171450">
                        <a:spcBef>
                          <a:spcPts val="1200"/>
                        </a:spcBef>
                        <a:buFont typeface="Arial"/>
                        <a:buChar char="•"/>
                      </a:pPr>
                      <a:endParaRPr lang="en-US" sz="1200" u="sng" kern="1200" dirty="0" smtClean="0">
                        <a:solidFill>
                          <a:schemeClr val="tx1"/>
                        </a:solidFill>
                        <a:effectLst/>
                        <a:latin typeface="+mn-lt"/>
                        <a:ea typeface="+mn-ea"/>
                        <a:cs typeface="+mn-cs"/>
                      </a:endParaRPr>
                    </a:p>
                    <a:p>
                      <a:pPr marL="171450" lvl="0" indent="-171450">
                        <a:spcBef>
                          <a:spcPts val="0"/>
                        </a:spcBef>
                        <a:buFont typeface="Arial" pitchFamily="34" charset="0"/>
                        <a:buNone/>
                      </a:pPr>
                      <a:r>
                        <a:rPr lang="en-US" sz="1200" b="1" u="none" kern="1200" dirty="0" smtClean="0">
                          <a:solidFill>
                            <a:schemeClr val="tx1"/>
                          </a:solidFill>
                          <a:effectLst/>
                          <a:latin typeface="+mn-lt"/>
                          <a:ea typeface="+mn-ea"/>
                          <a:cs typeface="+mn-cs"/>
                        </a:rPr>
                        <a:t>What does the main character want?</a:t>
                      </a:r>
                    </a:p>
                    <a:p>
                      <a:pPr marL="171450" lvl="0" indent="-171450">
                        <a:spcBef>
                          <a:spcPts val="0"/>
                        </a:spcBef>
                        <a:buFont typeface="Arial" pitchFamily="34" charset="0"/>
                        <a:buChar char="•"/>
                      </a:pPr>
                      <a:r>
                        <a:rPr lang="en-US" sz="1200" kern="1200" dirty="0" smtClean="0">
                          <a:solidFill>
                            <a:schemeClr val="tx1"/>
                          </a:solidFill>
                          <a:effectLst/>
                          <a:latin typeface="+mn-lt"/>
                          <a:ea typeface="+mn-ea"/>
                          <a:cs typeface="+mn-cs"/>
                        </a:rPr>
                        <a:t>Before the Challenge?</a:t>
                      </a:r>
                    </a:p>
                    <a:p>
                      <a:pPr marL="171450" lvl="0" indent="-171450">
                        <a:spcBef>
                          <a:spcPts val="0"/>
                        </a:spcBef>
                        <a:buFont typeface="Arial" pitchFamily="34" charset="0"/>
                        <a:buChar char="•"/>
                      </a:pPr>
                      <a:r>
                        <a:rPr lang="en-US" sz="1200" kern="1200" dirty="0" smtClean="0">
                          <a:solidFill>
                            <a:schemeClr val="tx1"/>
                          </a:solidFill>
                          <a:effectLst/>
                          <a:latin typeface="+mn-lt"/>
                          <a:ea typeface="+mn-ea"/>
                          <a:cs typeface="+mn-cs"/>
                        </a:rPr>
                        <a:t>After the Challenge (if different)?</a:t>
                      </a:r>
                    </a:p>
                    <a:p>
                      <a:pPr marL="171450" lvl="0" indent="-171450">
                        <a:spcBef>
                          <a:spcPts val="0"/>
                        </a:spcBef>
                        <a:buFont typeface="Arial" pitchFamily="34" charset="0"/>
                        <a:buChar char="•"/>
                      </a:pPr>
                      <a:r>
                        <a:rPr lang="en-US" sz="1200" kern="1200" dirty="0" smtClean="0">
                          <a:solidFill>
                            <a:schemeClr val="tx1"/>
                          </a:solidFill>
                          <a:effectLst/>
                          <a:latin typeface="+mn-lt"/>
                          <a:ea typeface="+mn-ea"/>
                          <a:cs typeface="+mn-cs"/>
                        </a:rPr>
                        <a:t>Would audience deem these worthy objectives? (Y/N ___)</a:t>
                      </a:r>
                      <a:endParaRPr lang="en-US" sz="1200" u="sng" kern="1200" dirty="0" smtClean="0">
                        <a:solidFill>
                          <a:schemeClr val="tx1"/>
                        </a:solidFill>
                        <a:effectLst/>
                        <a:latin typeface="+mn-lt"/>
                        <a:ea typeface="+mn-ea"/>
                        <a:cs typeface="+mn-cs"/>
                      </a:endParaRPr>
                    </a:p>
                    <a:p>
                      <a:pPr marL="171450" indent="-171450">
                        <a:spcBef>
                          <a:spcPts val="1200"/>
                        </a:spcBef>
                        <a:buFont typeface="Arial"/>
                        <a:buChar char="•"/>
                      </a:pPr>
                      <a:endParaRPr lang="en-US" sz="1200" u="sng" kern="1200" dirty="0" smtClean="0">
                        <a:solidFill>
                          <a:schemeClr val="tx1"/>
                        </a:solidFill>
                        <a:effectLst/>
                        <a:latin typeface="+mn-lt"/>
                        <a:ea typeface="+mn-ea"/>
                        <a:cs typeface="+mn-cs"/>
                      </a:endParaRPr>
                    </a:p>
                    <a:p>
                      <a:pPr marL="171450" indent="-171450">
                        <a:spcBef>
                          <a:spcPts val="1200"/>
                        </a:spcBef>
                        <a:buFont typeface="Arial"/>
                        <a:buChar char="•"/>
                      </a:pPr>
                      <a:endParaRPr lang="en-US" sz="1200" u="sng" kern="1200" dirty="0" smtClean="0">
                        <a:solidFill>
                          <a:schemeClr val="tx1"/>
                        </a:solidFill>
                        <a:effectLst/>
                        <a:latin typeface="+mn-lt"/>
                        <a:ea typeface="+mn-ea"/>
                        <a:cs typeface="+mn-cs"/>
                      </a:endParaRPr>
                    </a:p>
                    <a:p>
                      <a:pPr marL="171450" indent="-171450">
                        <a:spcBef>
                          <a:spcPts val="0"/>
                        </a:spcBef>
                        <a:buFont typeface="Arial"/>
                        <a:buNone/>
                      </a:pPr>
                      <a:r>
                        <a:rPr lang="en-US" sz="1200" b="1" u="none" kern="1200" dirty="0" smtClean="0">
                          <a:solidFill>
                            <a:schemeClr val="tx1"/>
                          </a:solidFill>
                          <a:effectLst/>
                          <a:latin typeface="+mn-lt"/>
                          <a:ea typeface="+mn-ea"/>
                          <a:cs typeface="+mn-cs"/>
                        </a:rPr>
                        <a:t>Any other necessary background for the story to make sense</a:t>
                      </a:r>
                      <a:r>
                        <a:rPr lang="en-US" sz="1200" b="0" u="none" kern="1200" dirty="0" smtClean="0">
                          <a:solidFill>
                            <a:schemeClr val="tx1"/>
                          </a:solidFill>
                          <a:effectLst/>
                          <a:latin typeface="+mn-lt"/>
                          <a:ea typeface="+mn-ea"/>
                          <a:cs typeface="+mn-cs"/>
                        </a:rPr>
                        <a:t>, or to explain the characters’ motivations?</a:t>
                      </a:r>
                    </a:p>
                    <a:p>
                      <a:pPr marL="171450" indent="-171450">
                        <a:spcBef>
                          <a:spcPts val="1200"/>
                        </a:spcBef>
                        <a:buFont typeface="Arial"/>
                        <a:buChar char="•"/>
                      </a:pPr>
                      <a:endParaRPr lang="en-US" sz="1200" b="1" dirty="0" smtClean="0">
                        <a:effectLst/>
                        <a:latin typeface="Arial" pitchFamily="34" charset="0"/>
                        <a:ea typeface="Times New Roman"/>
                        <a:cs typeface="Arial" pitchFamily="34" charset="0"/>
                      </a:endParaRPr>
                    </a:p>
                    <a:p>
                      <a:pPr marL="0" indent="0">
                        <a:spcBef>
                          <a:spcPts val="1200"/>
                        </a:spcBef>
                        <a:buFont typeface="Arial"/>
                        <a:buNone/>
                      </a:pPr>
                      <a:endParaRPr lang="en-US" sz="1200" b="1" dirty="0">
                        <a:latin typeface="Arial" pitchFamily="34" charset="0"/>
                        <a:ea typeface="Times New Roman"/>
                        <a:cs typeface="Arial" pitchFamily="34" charset="0"/>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600" dirty="0">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9480984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Title 9"/>
          <p:cNvSpPr>
            <a:spLocks noGrp="1"/>
          </p:cNvSpPr>
          <p:nvPr>
            <p:ph type="title"/>
          </p:nvPr>
        </p:nvSpPr>
        <p:spPr/>
        <p:txBody>
          <a:bodyPr/>
          <a:lstStyle/>
          <a:p>
            <a:r>
              <a:rPr lang="en-US" dirty="0" smtClean="0">
                <a:latin typeface="Arial Bold" charset="0"/>
                <a:ea typeface="ヒラギノ角ゴ ProN W6" charset="0"/>
                <a:cs typeface="ヒラギノ角ゴ ProN W6" charset="0"/>
              </a:rPr>
              <a:t>Story Structure: Challenge and Conflict</a:t>
            </a:r>
            <a:endParaRPr lang="en-US" dirty="0">
              <a:latin typeface="Arial Bold" charset="0"/>
              <a:ea typeface="ヒラギノ角ゴ ProN W6" charset="0"/>
              <a:cs typeface="ヒラギノ角ゴ ProN W6"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541692377"/>
              </p:ext>
            </p:extLst>
          </p:nvPr>
        </p:nvGraphicFramePr>
        <p:xfrm>
          <a:off x="450140" y="646113"/>
          <a:ext cx="8414460" cy="6035040"/>
        </p:xfrm>
        <a:graphic>
          <a:graphicData uri="http://schemas.openxmlformats.org/drawingml/2006/table">
            <a:tbl>
              <a:tblPr/>
              <a:tblGrid>
                <a:gridCol w="2545473"/>
                <a:gridCol w="5868987"/>
              </a:tblGrid>
              <a:tr h="306568">
                <a:tc>
                  <a:txBody>
                    <a:bodyPr/>
                    <a:lstStyle/>
                    <a:p>
                      <a:pPr marL="0" marR="0" algn="ctr" defTabSz="914400" rtl="0" eaLnBrk="1" latinLnBrk="0" hangingPunct="1">
                        <a:spcBef>
                          <a:spcPts val="0"/>
                        </a:spcBef>
                        <a:spcAft>
                          <a:spcPts val="0"/>
                        </a:spcAft>
                      </a:pPr>
                      <a:r>
                        <a:rPr lang="en-US" sz="1600" b="1" kern="1200" dirty="0" smtClean="0">
                          <a:solidFill>
                            <a:srgbClr val="000000"/>
                          </a:solidFill>
                          <a:latin typeface="Arial" pitchFamily="34" charset="0"/>
                          <a:ea typeface="Times New Roman"/>
                          <a:cs typeface="Arial" pitchFamily="34" charset="0"/>
                        </a:rPr>
                        <a:t>Questions</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00"/>
                          </a:solidFill>
                          <a:latin typeface="Arial" pitchFamily="34" charset="0"/>
                          <a:ea typeface="Times New Roman"/>
                          <a:cs typeface="Arial" pitchFamily="34" charset="0"/>
                        </a:rPr>
                        <a:t>Story spine:</a:t>
                      </a:r>
                      <a:r>
                        <a:rPr lang="en-US" sz="1600" b="1" kern="1200" baseline="0" dirty="0" smtClean="0">
                          <a:solidFill>
                            <a:srgbClr val="000000"/>
                          </a:solidFill>
                          <a:latin typeface="Arial" pitchFamily="34" charset="0"/>
                          <a:ea typeface="Times New Roman"/>
                          <a:cs typeface="Arial" pitchFamily="34" charset="0"/>
                        </a:rPr>
                        <a:t> </a:t>
                      </a:r>
                      <a:r>
                        <a:rPr lang="en-US" sz="1600" b="0" kern="1200" baseline="0" dirty="0" smtClean="0">
                          <a:solidFill>
                            <a:srgbClr val="000000"/>
                          </a:solidFill>
                          <a:latin typeface="Arial" pitchFamily="34" charset="0"/>
                          <a:ea typeface="Times New Roman"/>
                          <a:cs typeface="Arial" pitchFamily="34" charset="0"/>
                        </a:rPr>
                        <a:t>(Challenge): “Then one day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0" kern="1200" baseline="0" dirty="0" smtClean="0">
                          <a:solidFill>
                            <a:srgbClr val="000000"/>
                          </a:solidFill>
                          <a:latin typeface="Arial" pitchFamily="34" charset="0"/>
                          <a:ea typeface="Times New Roman"/>
                          <a:cs typeface="Arial" pitchFamily="34" charset="0"/>
                        </a:rPr>
                        <a:t>(Conflict): “So (s)he ___, and then they ___, so (s)he ___”</a:t>
                      </a:r>
                      <a:endParaRPr lang="en-US" sz="1600" b="0"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r h="4505052">
                <a:tc>
                  <a:txBody>
                    <a:bodyPr/>
                    <a:lstStyle/>
                    <a:p>
                      <a:pPr marL="0" lvl="0" indent="0">
                        <a:spcBef>
                          <a:spcPts val="1200"/>
                        </a:spcBef>
                        <a:buFont typeface="Arial"/>
                        <a:buNone/>
                      </a:pPr>
                      <a:r>
                        <a:rPr lang="en-US" sz="1200" b="0" u="none" kern="1200" dirty="0" smtClean="0">
                          <a:solidFill>
                            <a:schemeClr val="tx1"/>
                          </a:solidFill>
                          <a:effectLst/>
                          <a:latin typeface="+mn-lt"/>
                          <a:ea typeface="+mn-ea"/>
                          <a:cs typeface="+mn-cs"/>
                        </a:rPr>
                        <a:t/>
                      </a:r>
                      <a:br>
                        <a:rPr lang="en-US" sz="1200" b="0" u="none" kern="1200" dirty="0" smtClean="0">
                          <a:solidFill>
                            <a:schemeClr val="tx1"/>
                          </a:solidFill>
                          <a:effectLst/>
                          <a:latin typeface="+mn-lt"/>
                          <a:ea typeface="+mn-ea"/>
                          <a:cs typeface="+mn-cs"/>
                        </a:rPr>
                      </a:br>
                      <a:r>
                        <a:rPr lang="en-US" sz="1200" b="1" u="sng" kern="1200" dirty="0" smtClean="0">
                          <a:solidFill>
                            <a:schemeClr val="tx1"/>
                          </a:solidFill>
                          <a:effectLst/>
                          <a:latin typeface="+mn-lt"/>
                          <a:ea typeface="+mn-ea"/>
                          <a:cs typeface="+mn-cs"/>
                        </a:rPr>
                        <a:t>CHALLENGE</a:t>
                      </a:r>
                      <a:r>
                        <a:rPr lang="en-US" sz="1200" b="1" kern="1200" dirty="0" smtClean="0">
                          <a:solidFill>
                            <a:schemeClr val="tx1"/>
                          </a:solidFill>
                          <a:effectLst/>
                          <a:latin typeface="+mn-lt"/>
                          <a:ea typeface="+mn-ea"/>
                          <a:cs typeface="+mn-cs"/>
                        </a:rPr>
                        <a:t>: what is the </a:t>
                      </a:r>
                      <a:r>
                        <a:rPr lang="en-US" sz="1200" b="1" u="sng" kern="1200" dirty="0" smtClean="0">
                          <a:solidFill>
                            <a:schemeClr val="tx1"/>
                          </a:solidFill>
                          <a:effectLst/>
                          <a:latin typeface="+mn-lt"/>
                          <a:ea typeface="+mn-ea"/>
                          <a:cs typeface="+mn-cs"/>
                        </a:rPr>
                        <a:t>problem</a:t>
                      </a:r>
                      <a:r>
                        <a:rPr lang="en-US" sz="1200" b="1" kern="1200" dirty="0" smtClean="0">
                          <a:solidFill>
                            <a:schemeClr val="tx1"/>
                          </a:solidFill>
                          <a:effectLst/>
                          <a:latin typeface="+mn-lt"/>
                          <a:ea typeface="+mn-ea"/>
                          <a:cs typeface="+mn-cs"/>
                        </a:rPr>
                        <a:t> or </a:t>
                      </a:r>
                      <a:r>
                        <a:rPr lang="en-US" sz="1200" b="1" u="sng" kern="1200" dirty="0" smtClean="0">
                          <a:solidFill>
                            <a:schemeClr val="tx1"/>
                          </a:solidFill>
                          <a:effectLst/>
                          <a:latin typeface="+mn-lt"/>
                          <a:ea typeface="+mn-ea"/>
                          <a:cs typeface="+mn-cs"/>
                        </a:rPr>
                        <a:t>opportunity</a:t>
                      </a:r>
                      <a:r>
                        <a:rPr lang="en-US" sz="1200" b="1" kern="1200" dirty="0" smtClean="0">
                          <a:solidFill>
                            <a:schemeClr val="tx1"/>
                          </a:solidFill>
                          <a:effectLst/>
                          <a:latin typeface="+mn-lt"/>
                          <a:ea typeface="+mn-ea"/>
                          <a:cs typeface="+mn-cs"/>
                        </a:rPr>
                        <a:t> that presents</a:t>
                      </a:r>
                      <a:r>
                        <a:rPr lang="en-US" sz="1200" b="1" kern="1200" baseline="0" dirty="0" smtClean="0">
                          <a:solidFill>
                            <a:schemeClr val="tx1"/>
                          </a:solidFill>
                          <a:effectLst/>
                          <a:latin typeface="+mn-lt"/>
                          <a:ea typeface="+mn-ea"/>
                          <a:cs typeface="+mn-cs"/>
                        </a:rPr>
                        <a:t> itself to the main character? </a:t>
                      </a:r>
                    </a:p>
                    <a:p>
                      <a:pPr marL="171450" lvl="0" indent="-171450">
                        <a:spcBef>
                          <a:spcPts val="1200"/>
                        </a:spcBef>
                        <a:buFont typeface="Arial" charset="0"/>
                        <a:buChar char="•"/>
                      </a:pPr>
                      <a:r>
                        <a:rPr lang="en-US" sz="1200" b="0" kern="1200" baseline="0" dirty="0" smtClean="0">
                          <a:solidFill>
                            <a:schemeClr val="tx1"/>
                          </a:solidFill>
                          <a:effectLst/>
                          <a:latin typeface="+mn-lt"/>
                          <a:ea typeface="+mn-ea"/>
                          <a:cs typeface="+mn-cs"/>
                        </a:rPr>
                        <a:t>Relevant to audience? (Y/N ___)</a:t>
                      </a:r>
                      <a:endParaRPr lang="en-US" sz="1200" b="0" kern="1200" dirty="0" smtClean="0">
                        <a:solidFill>
                          <a:schemeClr val="tx1"/>
                        </a:solidFill>
                        <a:effectLst/>
                        <a:latin typeface="+mn-lt"/>
                        <a:ea typeface="+mn-ea"/>
                        <a:cs typeface="+mn-cs"/>
                      </a:endParaRPr>
                    </a:p>
                    <a:p>
                      <a:pPr marL="171450" lvl="0" indent="-171450">
                        <a:spcBef>
                          <a:spcPts val="1200"/>
                        </a:spcBef>
                        <a:buFont typeface="Arial"/>
                        <a:buChar char="•"/>
                      </a:pPr>
                      <a:r>
                        <a:rPr lang="en-US" sz="1200" kern="1200" dirty="0" smtClean="0">
                          <a:solidFill>
                            <a:schemeClr val="tx1"/>
                          </a:solidFill>
                          <a:effectLst/>
                          <a:latin typeface="+mn-lt"/>
                          <a:ea typeface="+mn-ea"/>
                          <a:cs typeface="+mn-cs"/>
                        </a:rPr>
                        <a:t>Test: If you remove this part, nothing interesting would happen.</a:t>
                      </a:r>
                    </a:p>
                    <a:p>
                      <a:pPr marL="171450" lvl="0" indent="-171450">
                        <a:spcBef>
                          <a:spcPts val="0"/>
                        </a:spcBef>
                        <a:buFont typeface="Arial"/>
                        <a:buChar char="•"/>
                      </a:pPr>
                      <a:endParaRPr lang="en-US" sz="1200" kern="1200" dirty="0" smtClean="0">
                        <a:solidFill>
                          <a:schemeClr val="tx1"/>
                        </a:solidFill>
                        <a:effectLst/>
                        <a:latin typeface="+mn-lt"/>
                        <a:ea typeface="+mn-ea"/>
                        <a:cs typeface="+mn-cs"/>
                      </a:endParaRPr>
                    </a:p>
                    <a:p>
                      <a:pPr marL="0" lvl="0" indent="0">
                        <a:spcBef>
                          <a:spcPts val="0"/>
                        </a:spcBef>
                        <a:buFont typeface="Arial"/>
                        <a:buNone/>
                      </a:pPr>
                      <a:r>
                        <a:rPr lang="en-US" sz="1200" b="1" u="sng" kern="1200" dirty="0" smtClean="0">
                          <a:solidFill>
                            <a:schemeClr val="tx1"/>
                          </a:solidFill>
                          <a:effectLst/>
                          <a:latin typeface="+mn-lt"/>
                          <a:ea typeface="+mn-ea"/>
                          <a:cs typeface="+mn-cs"/>
                        </a:rPr>
                        <a:t>CONFLICT: What did the main character do about it?</a:t>
                      </a:r>
                      <a:r>
                        <a:rPr lang="en-US" sz="1200" b="0" u="none" kern="1200" dirty="0" smtClean="0">
                          <a:solidFill>
                            <a:schemeClr val="tx1"/>
                          </a:solidFill>
                          <a:effectLst/>
                          <a:latin typeface="+mn-lt"/>
                          <a:ea typeface="+mn-ea"/>
                          <a:cs typeface="+mn-cs"/>
                        </a:rPr>
                        <a:t> </a:t>
                      </a:r>
                    </a:p>
                    <a:p>
                      <a:pPr marL="0" lvl="0" indent="0">
                        <a:spcBef>
                          <a:spcPts val="0"/>
                        </a:spcBef>
                        <a:buFont typeface="Arial"/>
                        <a:buNone/>
                      </a:pPr>
                      <a:endParaRPr lang="en-US" sz="1200" b="0" u="none" kern="1200" dirty="0" smtClean="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1200" kern="1200" dirty="0" smtClean="0">
                          <a:solidFill>
                            <a:schemeClr val="tx1"/>
                          </a:solidFill>
                          <a:effectLst/>
                          <a:latin typeface="+mn-lt"/>
                          <a:ea typeface="+mn-ea"/>
                          <a:cs typeface="+mn-cs"/>
                        </a:rPr>
                        <a:t>In bullet point form, sketch out the chronological flow of what happened</a:t>
                      </a:r>
                    </a:p>
                    <a:p>
                      <a:pPr marL="171450" lvl="0" indent="-171450">
                        <a:spcBef>
                          <a:spcPts val="0"/>
                        </a:spcBef>
                        <a:buFont typeface="Arial" charset="0"/>
                        <a:buChar char="•"/>
                      </a:pPr>
                      <a:endParaRPr lang="en-US" sz="1200" b="0" u="none" kern="1200" dirty="0" smtClean="0">
                        <a:solidFill>
                          <a:schemeClr val="tx1"/>
                        </a:solidFill>
                        <a:effectLst/>
                        <a:latin typeface="+mn-lt"/>
                        <a:ea typeface="+mn-ea"/>
                        <a:cs typeface="+mn-cs"/>
                      </a:endParaRPr>
                    </a:p>
                    <a:p>
                      <a:pPr marL="171450" lvl="0" indent="-171450">
                        <a:spcBef>
                          <a:spcPts val="0"/>
                        </a:spcBef>
                        <a:buFont typeface="Arial" charset="0"/>
                        <a:buChar char="•"/>
                      </a:pPr>
                      <a:r>
                        <a:rPr lang="en-US" sz="1200" b="0" u="sng" kern="1200" dirty="0" smtClean="0">
                          <a:solidFill>
                            <a:schemeClr val="tx1"/>
                          </a:solidFill>
                          <a:effectLst/>
                          <a:latin typeface="+mn-lt"/>
                          <a:ea typeface="+mn-ea"/>
                          <a:cs typeface="+mn-cs"/>
                        </a:rPr>
                        <a:t>Show the honest struggle</a:t>
                      </a:r>
                      <a:r>
                        <a:rPr lang="en-US" sz="1200" b="0" u="none" kern="1200" dirty="0" smtClean="0">
                          <a:solidFill>
                            <a:schemeClr val="tx1"/>
                          </a:solidFill>
                          <a:effectLst/>
                          <a:latin typeface="+mn-lt"/>
                          <a:ea typeface="+mn-ea"/>
                          <a:cs typeface="+mn-cs"/>
                        </a:rPr>
                        <a:t> between hero and</a:t>
                      </a:r>
                      <a:r>
                        <a:rPr lang="en-US" sz="1200" b="0" u="none" kern="1200" baseline="0" dirty="0" smtClean="0">
                          <a:solidFill>
                            <a:schemeClr val="tx1"/>
                          </a:solidFill>
                          <a:effectLst/>
                          <a:latin typeface="+mn-lt"/>
                          <a:ea typeface="+mn-ea"/>
                          <a:cs typeface="+mn-cs"/>
                        </a:rPr>
                        <a:t> villain. Can’t be too easy.</a:t>
                      </a:r>
                    </a:p>
                    <a:p>
                      <a:pPr marL="171450" lvl="0" indent="-171450">
                        <a:spcBef>
                          <a:spcPts val="0"/>
                        </a:spcBef>
                        <a:buFont typeface="Arial" charset="0"/>
                        <a:buChar char="•"/>
                      </a:pPr>
                      <a:endParaRPr lang="en-US" sz="1200" b="0" u="none" kern="1200" baseline="0" dirty="0" smtClean="0">
                        <a:solidFill>
                          <a:schemeClr val="tx1"/>
                        </a:solidFill>
                        <a:effectLst/>
                        <a:latin typeface="+mn-lt"/>
                        <a:ea typeface="+mn-ea"/>
                        <a:cs typeface="+mn-cs"/>
                      </a:endParaRPr>
                    </a:p>
                    <a:p>
                      <a:pPr marL="171450" lvl="0" indent="-171450">
                        <a:spcBef>
                          <a:spcPts val="0"/>
                        </a:spcBef>
                        <a:buFont typeface="Arial" charset="0"/>
                        <a:buChar char="•"/>
                      </a:pPr>
                      <a:r>
                        <a:rPr lang="en-US" sz="1200" b="0" u="none" kern="1200" baseline="0" dirty="0" smtClean="0">
                          <a:solidFill>
                            <a:schemeClr val="tx1"/>
                          </a:solidFill>
                          <a:effectLst/>
                          <a:latin typeface="+mn-lt"/>
                          <a:ea typeface="+mn-ea"/>
                          <a:cs typeface="+mn-cs"/>
                        </a:rPr>
                        <a:t>Don’t overlook internal struggle.</a:t>
                      </a:r>
                      <a:endParaRPr lang="en-US" sz="1200" b="0" u="none" kern="1200" dirty="0" smtClean="0">
                        <a:solidFill>
                          <a:schemeClr val="tx1"/>
                        </a:solidFill>
                        <a:effectLst/>
                        <a:latin typeface="+mn-lt"/>
                        <a:ea typeface="+mn-ea"/>
                        <a:cs typeface="+mn-cs"/>
                      </a:endParaRPr>
                    </a:p>
                    <a:p>
                      <a:pPr marL="171450" lvl="0" indent="-171450">
                        <a:spcBef>
                          <a:spcPts val="1200"/>
                        </a:spcBef>
                        <a:buFont typeface="Arial"/>
                        <a:buChar char="•"/>
                      </a:pPr>
                      <a:r>
                        <a:rPr lang="en-US" sz="1200" kern="1200" dirty="0" smtClean="0">
                          <a:solidFill>
                            <a:schemeClr val="tx1"/>
                          </a:solidFill>
                          <a:effectLst/>
                          <a:latin typeface="+mn-lt"/>
                          <a:ea typeface="+mn-ea"/>
                          <a:cs typeface="+mn-cs"/>
                        </a:rPr>
                        <a:t>”Arrive late. </a:t>
                      </a:r>
                      <a:r>
                        <a:rPr lang="en-US" sz="1200" kern="1200" smtClean="0">
                          <a:solidFill>
                            <a:schemeClr val="tx1"/>
                          </a:solidFill>
                          <a:effectLst/>
                          <a:latin typeface="+mn-lt"/>
                          <a:ea typeface="+mn-ea"/>
                          <a:cs typeface="+mn-cs"/>
                        </a:rPr>
                        <a:t>Leave</a:t>
                      </a:r>
                      <a:r>
                        <a:rPr lang="en-US" sz="1200" kern="1200" baseline="0" smtClean="0">
                          <a:solidFill>
                            <a:schemeClr val="tx1"/>
                          </a:solidFill>
                          <a:effectLst/>
                          <a:latin typeface="+mn-lt"/>
                          <a:ea typeface="+mn-ea"/>
                          <a:cs typeface="+mn-cs"/>
                        </a:rPr>
                        <a:t> early.”</a:t>
                      </a:r>
                      <a:endParaRPr lang="en-US" sz="1200" kern="1200" dirty="0" smtClean="0">
                        <a:solidFill>
                          <a:schemeClr val="tx1"/>
                        </a:solidFill>
                        <a:effectLst/>
                        <a:latin typeface="+mn-lt"/>
                        <a:ea typeface="+mn-ea"/>
                        <a:cs typeface="+mn-cs"/>
                      </a:endParaRPr>
                    </a:p>
                    <a:p>
                      <a:pPr marL="171450" indent="-171450">
                        <a:spcBef>
                          <a:spcPts val="1200"/>
                        </a:spcBef>
                        <a:buFont typeface="Arial"/>
                        <a:buChar char="•"/>
                      </a:pPr>
                      <a:r>
                        <a:rPr lang="en-US" sz="1200" kern="1200" dirty="0" smtClean="0">
                          <a:solidFill>
                            <a:schemeClr val="tx1"/>
                          </a:solidFill>
                          <a:effectLst/>
                          <a:latin typeface="+mn-lt"/>
                          <a:ea typeface="+mn-ea"/>
                          <a:cs typeface="+mn-cs"/>
                        </a:rPr>
                        <a:t>Come back and add or edit here based on ideas you develop in the sections on emotion, surprise, etc.</a:t>
                      </a: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600" dirty="0">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8519943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9"/>
          <p:cNvSpPr>
            <a:spLocks noGrp="1"/>
          </p:cNvSpPr>
          <p:nvPr>
            <p:ph type="title"/>
          </p:nvPr>
        </p:nvSpPr>
        <p:spPr/>
        <p:txBody>
          <a:bodyPr/>
          <a:lstStyle/>
          <a:p>
            <a:r>
              <a:rPr lang="en-US" dirty="0" smtClean="0">
                <a:latin typeface="Arial Bold" charset="0"/>
                <a:ea typeface="ヒラギノ角ゴ ProN W6" charset="0"/>
                <a:cs typeface="ヒラギノ角ゴ ProN W6" charset="0"/>
              </a:rPr>
              <a:t>Story Structure: Resolution</a:t>
            </a:r>
            <a:endParaRPr lang="en-US" dirty="0">
              <a:latin typeface="Arial Bold" charset="0"/>
              <a:ea typeface="ヒラギノ角ゴ ProN W6" charset="0"/>
              <a:cs typeface="ヒラギノ角ゴ ProN W6"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60223683"/>
              </p:ext>
            </p:extLst>
          </p:nvPr>
        </p:nvGraphicFramePr>
        <p:xfrm>
          <a:off x="455613" y="684213"/>
          <a:ext cx="8231898" cy="4995802"/>
        </p:xfrm>
        <a:graphic>
          <a:graphicData uri="http://schemas.openxmlformats.org/drawingml/2006/table">
            <a:tbl>
              <a:tblPr/>
              <a:tblGrid>
                <a:gridCol w="2403611"/>
                <a:gridCol w="5828287"/>
              </a:tblGrid>
              <a:tr h="366494">
                <a:tc>
                  <a:txBody>
                    <a:bodyPr/>
                    <a:lstStyle/>
                    <a:p>
                      <a:pPr marL="0" marR="0" algn="ctr" defTabSz="914400" rtl="0" eaLnBrk="1" latinLnBrk="0" hangingPunct="1">
                        <a:spcBef>
                          <a:spcPts val="0"/>
                        </a:spcBef>
                        <a:spcAft>
                          <a:spcPts val="0"/>
                        </a:spcAft>
                      </a:pPr>
                      <a:r>
                        <a:rPr lang="en-US" sz="1600" b="1" kern="1200" dirty="0" smtClean="0">
                          <a:solidFill>
                            <a:srgbClr val="000000"/>
                          </a:solidFill>
                          <a:latin typeface="Arial" pitchFamily="34" charset="0"/>
                          <a:ea typeface="Times New Roman"/>
                          <a:cs typeface="Arial" pitchFamily="34" charset="0"/>
                        </a:rPr>
                        <a:t>Questions</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00"/>
                          </a:solidFill>
                          <a:latin typeface="Arial" pitchFamily="34" charset="0"/>
                          <a:ea typeface="Times New Roman"/>
                          <a:cs typeface="Arial" pitchFamily="34" charset="0"/>
                        </a:rPr>
                        <a:t>Story spine: </a:t>
                      </a:r>
                      <a:r>
                        <a:rPr lang="en-US" sz="1600" b="0" kern="1200" dirty="0" smtClean="0">
                          <a:solidFill>
                            <a:srgbClr val="000000"/>
                          </a:solidFill>
                          <a:latin typeface="Arial" pitchFamily="34" charset="0"/>
                          <a:ea typeface="Times New Roman"/>
                          <a:cs typeface="Arial" pitchFamily="34" charset="0"/>
                        </a:rPr>
                        <a:t>“Eventually .</a:t>
                      </a:r>
                      <a:r>
                        <a:rPr lang="en-US" sz="1600" b="0" kern="1200" baseline="0" dirty="0" smtClean="0">
                          <a:solidFill>
                            <a:srgbClr val="000000"/>
                          </a:solidFill>
                          <a:latin typeface="Arial" pitchFamily="34" charset="0"/>
                          <a:ea typeface="Times New Roman"/>
                          <a:cs typeface="Arial" pitchFamily="34" charset="0"/>
                        </a:rPr>
                        <a:t> . .”</a:t>
                      </a:r>
                      <a:endParaRPr lang="en-US" sz="1600" b="0"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r h="4629308">
                <a:tc>
                  <a:txBody>
                    <a:bodyPr/>
                    <a:lstStyle/>
                    <a:p>
                      <a:pPr marL="171450" lvl="0" indent="-171450">
                        <a:spcBef>
                          <a:spcPts val="1200"/>
                        </a:spcBef>
                        <a:buFont typeface="Arial"/>
                        <a:buChar char="•"/>
                      </a:pPr>
                      <a:endParaRPr lang="en-US" sz="1200" kern="1200" dirty="0" smtClean="0">
                        <a:solidFill>
                          <a:schemeClr val="tx1"/>
                        </a:solidFill>
                        <a:effectLst/>
                        <a:latin typeface="+mn-lt"/>
                        <a:ea typeface="+mn-ea"/>
                        <a:cs typeface="+mn-cs"/>
                      </a:endParaRPr>
                    </a:p>
                    <a:p>
                      <a:pPr marL="0" lvl="0" indent="0">
                        <a:spcBef>
                          <a:spcPts val="1200"/>
                        </a:spcBef>
                        <a:buFont typeface="Arial"/>
                        <a:buNone/>
                      </a:pPr>
                      <a:r>
                        <a:rPr lang="en-US" sz="1200" b="1" kern="1200" dirty="0" smtClean="0">
                          <a:solidFill>
                            <a:schemeClr val="tx1"/>
                          </a:solidFill>
                          <a:effectLst/>
                          <a:latin typeface="+mn-lt"/>
                          <a:ea typeface="+mn-ea"/>
                          <a:cs typeface="+mn-cs"/>
                        </a:rPr>
                        <a:t>How did it turn out in the end? </a:t>
                      </a:r>
                    </a:p>
                    <a:p>
                      <a:pPr marL="171450" lvl="0" indent="-171450">
                        <a:spcBef>
                          <a:spcPts val="1200"/>
                        </a:spcBef>
                        <a:buFont typeface="Arial" charset="0"/>
                        <a:buChar char="•"/>
                      </a:pPr>
                      <a:r>
                        <a:rPr lang="en-US" sz="1200" b="0" kern="1200" dirty="0" smtClean="0">
                          <a:solidFill>
                            <a:schemeClr val="tx1"/>
                          </a:solidFill>
                          <a:effectLst/>
                          <a:latin typeface="+mn-lt"/>
                          <a:ea typeface="+mn-ea"/>
                          <a:cs typeface="+mn-cs"/>
                        </a:rPr>
                        <a:t>For the hero,</a:t>
                      </a:r>
                      <a:r>
                        <a:rPr lang="en-US" sz="1200" b="0" kern="1200" baseline="0" dirty="0" smtClean="0">
                          <a:solidFill>
                            <a:schemeClr val="tx1"/>
                          </a:solidFill>
                          <a:effectLst/>
                          <a:latin typeface="+mn-lt"/>
                          <a:ea typeface="+mn-ea"/>
                          <a:cs typeface="+mn-cs"/>
                        </a:rPr>
                        <a:t> the villain, and any other main characters</a:t>
                      </a:r>
                    </a:p>
                    <a:p>
                      <a:pPr marL="171450" lvl="0" indent="-171450">
                        <a:spcBef>
                          <a:spcPts val="1200"/>
                        </a:spcBef>
                        <a:buFont typeface="Arial"/>
                        <a:buChar char="•"/>
                      </a:pPr>
                      <a:endParaRPr lang="en-US" sz="1200" kern="1200" dirty="0" smtClean="0">
                        <a:solidFill>
                          <a:schemeClr val="tx1"/>
                        </a:solidFill>
                        <a:effectLst/>
                        <a:latin typeface="+mn-lt"/>
                        <a:ea typeface="+mn-ea"/>
                        <a:cs typeface="+mn-cs"/>
                      </a:endParaRPr>
                    </a:p>
                    <a:p>
                      <a:pPr marL="171450" lvl="0" indent="-171450">
                        <a:spcBef>
                          <a:spcPts val="1200"/>
                        </a:spcBef>
                        <a:buFont typeface="Arial"/>
                        <a:buChar char="•"/>
                      </a:pPr>
                      <a:endParaRPr lang="en-US" sz="1200" kern="1200" dirty="0" smtClean="0">
                        <a:solidFill>
                          <a:schemeClr val="tx1"/>
                        </a:solidFill>
                        <a:effectLst/>
                        <a:latin typeface="+mn-lt"/>
                        <a:ea typeface="+mn-ea"/>
                        <a:cs typeface="+mn-cs"/>
                      </a:endParaRPr>
                    </a:p>
                    <a:p>
                      <a:pPr marL="171450" lvl="0" indent="-171450">
                        <a:spcBef>
                          <a:spcPts val="1200"/>
                        </a:spcBef>
                        <a:buFont typeface="Arial"/>
                        <a:buChar char="•"/>
                      </a:pPr>
                      <a:r>
                        <a:rPr lang="en-US" sz="1200" kern="1200" dirty="0" smtClean="0">
                          <a:solidFill>
                            <a:schemeClr val="tx1"/>
                          </a:solidFill>
                          <a:effectLst/>
                          <a:latin typeface="+mn-lt"/>
                          <a:ea typeface="+mn-ea"/>
                          <a:cs typeface="+mn-cs"/>
                        </a:rPr>
                        <a:t>How were things</a:t>
                      </a:r>
                      <a:r>
                        <a:rPr lang="en-US" sz="1200" kern="1200" baseline="0" dirty="0" smtClean="0">
                          <a:solidFill>
                            <a:schemeClr val="tx1"/>
                          </a:solidFill>
                          <a:effectLst/>
                          <a:latin typeface="+mn-lt"/>
                          <a:ea typeface="+mn-ea"/>
                          <a:cs typeface="+mn-cs"/>
                        </a:rPr>
                        <a:t> changed as a result of the ordeal? </a:t>
                      </a:r>
                    </a:p>
                    <a:p>
                      <a:pPr marL="171450" lvl="0" indent="-171450">
                        <a:spcBef>
                          <a:spcPts val="1200"/>
                        </a:spcBef>
                        <a:buFont typeface="Arial"/>
                        <a:buChar char="•"/>
                      </a:pPr>
                      <a:endParaRPr lang="en-US" sz="1200" kern="1200" baseline="0" dirty="0" smtClean="0">
                        <a:solidFill>
                          <a:schemeClr val="tx1"/>
                        </a:solidFill>
                        <a:effectLst/>
                        <a:latin typeface="+mn-lt"/>
                        <a:ea typeface="+mn-ea"/>
                        <a:cs typeface="+mn-cs"/>
                      </a:endParaRPr>
                    </a:p>
                    <a:p>
                      <a:pPr marL="171450" lvl="0" indent="-171450">
                        <a:spcBef>
                          <a:spcPts val="1200"/>
                        </a:spcBef>
                        <a:buFont typeface="Arial"/>
                        <a:buChar char="•"/>
                      </a:pPr>
                      <a:endParaRPr lang="en-US" sz="1200" kern="1200" baseline="0" smtClean="0">
                        <a:solidFill>
                          <a:schemeClr val="tx1"/>
                        </a:solidFill>
                        <a:effectLst/>
                        <a:latin typeface="+mn-lt"/>
                        <a:ea typeface="+mn-ea"/>
                        <a:cs typeface="+mn-cs"/>
                      </a:endParaRPr>
                    </a:p>
                    <a:p>
                      <a:pPr marL="171450" lvl="0" indent="-171450">
                        <a:spcBef>
                          <a:spcPts val="1200"/>
                        </a:spcBef>
                        <a:buFont typeface="Arial"/>
                        <a:buChar char="•"/>
                      </a:pPr>
                      <a:endParaRPr lang="en-US" sz="1200" kern="1200" baseline="0" dirty="0" smtClean="0">
                        <a:solidFill>
                          <a:schemeClr val="tx1"/>
                        </a:solidFill>
                        <a:effectLst/>
                        <a:latin typeface="+mn-lt"/>
                        <a:ea typeface="+mn-ea"/>
                        <a:cs typeface="+mn-cs"/>
                      </a:endParaRPr>
                    </a:p>
                    <a:p>
                      <a:pPr marL="171450" lvl="0" indent="-171450">
                        <a:spcBef>
                          <a:spcPts val="1200"/>
                        </a:spcBef>
                        <a:buFont typeface="Arial"/>
                        <a:buChar char="•"/>
                      </a:pPr>
                      <a:r>
                        <a:rPr lang="en-US" sz="1200" kern="1200" baseline="0" dirty="0" smtClean="0">
                          <a:solidFill>
                            <a:schemeClr val="tx1"/>
                          </a:solidFill>
                          <a:effectLst/>
                          <a:latin typeface="+mn-lt"/>
                          <a:ea typeface="+mn-ea"/>
                          <a:cs typeface="+mn-cs"/>
                        </a:rPr>
                        <a:t>Test: Does the audience know how to feel about what happened? If not, explain more.  </a:t>
                      </a:r>
                      <a:endParaRPr lang="en-US" sz="1200" kern="1200" dirty="0" smtClean="0">
                        <a:solidFill>
                          <a:schemeClr val="tx1"/>
                        </a:solidFill>
                        <a:effectLst/>
                        <a:latin typeface="+mn-lt"/>
                        <a:ea typeface="+mn-ea"/>
                        <a:cs typeface="+mn-cs"/>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600" dirty="0">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1490257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9"/>
          <p:cNvSpPr>
            <a:spLocks noGrp="1"/>
          </p:cNvSpPr>
          <p:nvPr>
            <p:ph type="title"/>
          </p:nvPr>
        </p:nvSpPr>
        <p:spPr/>
        <p:txBody>
          <a:bodyPr/>
          <a:lstStyle/>
          <a:p>
            <a:r>
              <a:rPr lang="en-US" dirty="0" smtClean="0">
                <a:latin typeface="Arial Bold" charset="0"/>
                <a:ea typeface="ヒラギノ角ゴ ProN W6" charset="0"/>
                <a:cs typeface="ヒラギノ角ゴ ProN W6" charset="0"/>
              </a:rPr>
              <a:t>Case Study: Lesson and Action</a:t>
            </a:r>
            <a:endParaRPr lang="en-US" dirty="0">
              <a:latin typeface="Arial Bold" charset="0"/>
              <a:ea typeface="ヒラギノ角ゴ ProN W6" charset="0"/>
              <a:cs typeface="ヒラギノ角ゴ ProN W6" charset="0"/>
            </a:endParaRPr>
          </a:p>
        </p:txBody>
      </p:sp>
      <p:graphicFrame>
        <p:nvGraphicFramePr>
          <p:cNvPr id="9" name="Table 8"/>
          <p:cNvGraphicFramePr>
            <a:graphicFrameLocks noGrp="1"/>
          </p:cNvGraphicFramePr>
          <p:nvPr>
            <p:extLst>
              <p:ext uri="{D42A27DB-BD31-4B8C-83A1-F6EECF244321}">
                <p14:modId xmlns:p14="http://schemas.microsoft.com/office/powerpoint/2010/main" val="555028290"/>
              </p:ext>
            </p:extLst>
          </p:nvPr>
        </p:nvGraphicFramePr>
        <p:xfrm>
          <a:off x="455613" y="761793"/>
          <a:ext cx="8231898" cy="5116988"/>
        </p:xfrm>
        <a:graphic>
          <a:graphicData uri="http://schemas.openxmlformats.org/drawingml/2006/table">
            <a:tbl>
              <a:tblPr/>
              <a:tblGrid>
                <a:gridCol w="2403611"/>
                <a:gridCol w="5828287"/>
              </a:tblGrid>
              <a:tr h="366494">
                <a:tc>
                  <a:txBody>
                    <a:bodyPr/>
                    <a:lstStyle/>
                    <a:p>
                      <a:pPr marL="0" marR="0" algn="ctr" defTabSz="914400" rtl="0" eaLnBrk="1" latinLnBrk="0" hangingPunct="1">
                        <a:spcBef>
                          <a:spcPts val="0"/>
                        </a:spcBef>
                        <a:spcAft>
                          <a:spcPts val="0"/>
                        </a:spcAft>
                      </a:pPr>
                      <a:r>
                        <a:rPr lang="en-US" sz="1600" b="1" kern="1200" dirty="0" smtClean="0">
                          <a:solidFill>
                            <a:srgbClr val="000000"/>
                          </a:solidFill>
                          <a:latin typeface="Arial" pitchFamily="34" charset="0"/>
                          <a:ea typeface="Times New Roman"/>
                          <a:cs typeface="Arial" pitchFamily="34" charset="0"/>
                        </a:rPr>
                        <a:t>Questions</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00"/>
                          </a:solidFill>
                          <a:latin typeface="Arial" pitchFamily="34" charset="0"/>
                          <a:ea typeface="Times New Roman"/>
                          <a:cs typeface="Arial" pitchFamily="34" charset="0"/>
                        </a:rPr>
                        <a:t>Story spine: </a:t>
                      </a:r>
                      <a:r>
                        <a:rPr lang="en-US" sz="1600" b="0" kern="1200" dirty="0" smtClean="0">
                          <a:solidFill>
                            <a:srgbClr val="000000"/>
                          </a:solidFill>
                          <a:latin typeface="Arial" pitchFamily="34" charset="0"/>
                          <a:ea typeface="Times New Roman"/>
                          <a:cs typeface="Arial" pitchFamily="34" charset="0"/>
                        </a:rPr>
                        <a:t>(Lesson): “What I learned from that was . .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rgbClr val="000000"/>
                          </a:solidFill>
                          <a:latin typeface="Arial" pitchFamily="34" charset="0"/>
                          <a:ea typeface="Times New Roman"/>
                          <a:cs typeface="Arial" pitchFamily="34" charset="0"/>
                        </a:rPr>
                        <a:t>(Action):</a:t>
                      </a:r>
                      <a:r>
                        <a:rPr lang="en-US" sz="1600" b="0" kern="1200" baseline="0" dirty="0" smtClean="0">
                          <a:solidFill>
                            <a:srgbClr val="000000"/>
                          </a:solidFill>
                          <a:latin typeface="Arial" pitchFamily="34" charset="0"/>
                          <a:ea typeface="Times New Roman"/>
                          <a:cs typeface="Arial" pitchFamily="34" charset="0"/>
                        </a:rPr>
                        <a:t> “And that’s why I think you should. . .”</a:t>
                      </a:r>
                      <a:endParaRPr lang="en-US" sz="1600" b="0"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r h="4629308">
                <a:tc>
                  <a:txBody>
                    <a:bodyPr/>
                    <a:lstStyle/>
                    <a:p>
                      <a:pPr marL="171450" lvl="0" indent="-171450">
                        <a:spcBef>
                          <a:spcPts val="1200"/>
                        </a:spcBef>
                        <a:buFont typeface="Arial"/>
                        <a:buChar char="•"/>
                      </a:pPr>
                      <a:endParaRPr lang="en-US" sz="1200" kern="1200" dirty="0" smtClean="0">
                        <a:solidFill>
                          <a:schemeClr val="tx1"/>
                        </a:solidFill>
                        <a:effectLst/>
                        <a:latin typeface="+mn-lt"/>
                        <a:ea typeface="+mn-ea"/>
                        <a:cs typeface="+mn-cs"/>
                      </a:endParaRPr>
                    </a:p>
                    <a:p>
                      <a:pPr marL="0" lvl="0" indent="0">
                        <a:spcBef>
                          <a:spcPts val="1200"/>
                        </a:spcBef>
                        <a:buFont typeface="Arial"/>
                        <a:buNone/>
                      </a:pPr>
                      <a:r>
                        <a:rPr lang="en-US" sz="1200" b="1" kern="1200" dirty="0" smtClean="0">
                          <a:solidFill>
                            <a:schemeClr val="tx1"/>
                          </a:solidFill>
                          <a:effectLst/>
                          <a:latin typeface="+mn-lt"/>
                          <a:ea typeface="+mn-ea"/>
                          <a:cs typeface="+mn-cs"/>
                        </a:rPr>
                        <a:t>Lesson: What did you learn?</a:t>
                      </a:r>
                      <a:endParaRPr lang="en-US" sz="1200" kern="1200" dirty="0" smtClean="0">
                        <a:solidFill>
                          <a:schemeClr val="tx1"/>
                        </a:solidFill>
                        <a:effectLst/>
                        <a:latin typeface="+mn-lt"/>
                        <a:ea typeface="+mn-ea"/>
                        <a:cs typeface="+mn-cs"/>
                      </a:endParaRPr>
                    </a:p>
                    <a:p>
                      <a:pPr marL="171450" indent="-171450">
                        <a:spcBef>
                          <a:spcPts val="1200"/>
                        </a:spcBef>
                        <a:buFont typeface="Arial" charset="0"/>
                        <a:buChar char="•"/>
                      </a:pPr>
                      <a:r>
                        <a:rPr lang="en-US" sz="1200" kern="1200" baseline="0" dirty="0" smtClean="0">
                          <a:solidFill>
                            <a:schemeClr val="tx1"/>
                          </a:solidFill>
                          <a:effectLst/>
                          <a:latin typeface="+mn-lt"/>
                          <a:ea typeface="+mn-ea"/>
                          <a:cs typeface="+mn-cs"/>
                        </a:rPr>
                        <a:t>Transition out options:</a:t>
                      </a:r>
                    </a:p>
                    <a:p>
                      <a:pPr marL="347662" indent="-171450">
                        <a:spcBef>
                          <a:spcPts val="0"/>
                        </a:spcBef>
                        <a:buFont typeface="Wingdings" charset="2"/>
                        <a:buChar char="ü"/>
                        <a:tabLst/>
                      </a:pPr>
                      <a:r>
                        <a:rPr lang="en-US" sz="1000" kern="1200" dirty="0" smtClean="0">
                          <a:solidFill>
                            <a:schemeClr val="tx1"/>
                          </a:solidFill>
                          <a:effectLst/>
                          <a:latin typeface="+mn-lt"/>
                          <a:ea typeface="+mn-ea"/>
                          <a:cs typeface="+mn-cs"/>
                        </a:rPr>
                        <a:t>“What I learned from that was. . .”</a:t>
                      </a:r>
                    </a:p>
                    <a:p>
                      <a:pPr marL="347662" indent="-171450">
                        <a:spcBef>
                          <a:spcPts val="0"/>
                        </a:spcBef>
                        <a:buFont typeface="Wingdings" charset="2"/>
                        <a:buChar char="ü"/>
                        <a:tabLst/>
                      </a:pPr>
                      <a:r>
                        <a:rPr lang="en-US" sz="1000" kern="1200" dirty="0" smtClean="0">
                          <a:solidFill>
                            <a:schemeClr val="tx1"/>
                          </a:solidFill>
                          <a:effectLst/>
                          <a:latin typeface="+mn-lt"/>
                          <a:ea typeface="+mn-ea"/>
                          <a:cs typeface="+mn-cs"/>
                        </a:rPr>
                        <a:t>“That’s when</a:t>
                      </a:r>
                      <a:r>
                        <a:rPr lang="en-US" sz="1000" kern="1200" baseline="0" dirty="0" smtClean="0">
                          <a:solidFill>
                            <a:schemeClr val="tx1"/>
                          </a:solidFill>
                          <a:effectLst/>
                          <a:latin typeface="+mn-lt"/>
                          <a:ea typeface="+mn-ea"/>
                          <a:cs typeface="+mn-cs"/>
                        </a:rPr>
                        <a:t> I realized. . .”</a:t>
                      </a:r>
                    </a:p>
                    <a:p>
                      <a:pPr marL="347662" indent="-171450">
                        <a:spcBef>
                          <a:spcPts val="0"/>
                        </a:spcBef>
                        <a:buFont typeface="Wingdings" charset="2"/>
                        <a:buChar char="ü"/>
                        <a:tabLst/>
                      </a:pPr>
                      <a:r>
                        <a:rPr lang="en-US" sz="1000" kern="1200" baseline="0" dirty="0" smtClean="0">
                          <a:solidFill>
                            <a:schemeClr val="tx1"/>
                          </a:solidFill>
                          <a:effectLst/>
                          <a:latin typeface="+mn-lt"/>
                          <a:ea typeface="+mn-ea"/>
                          <a:cs typeface="+mn-cs"/>
                        </a:rPr>
                        <a:t>“So that explains why. . .”</a:t>
                      </a:r>
                    </a:p>
                    <a:p>
                      <a:pPr marL="347662" indent="-171450">
                        <a:spcBef>
                          <a:spcPts val="0"/>
                        </a:spcBef>
                        <a:buFont typeface="Wingdings" charset="2"/>
                        <a:buChar char="ü"/>
                        <a:tabLst/>
                      </a:pPr>
                      <a:r>
                        <a:rPr lang="en-US" sz="1000" kern="1200" baseline="0" dirty="0" smtClean="0">
                          <a:solidFill>
                            <a:schemeClr val="tx1"/>
                          </a:solidFill>
                          <a:effectLst/>
                          <a:latin typeface="+mn-lt"/>
                          <a:ea typeface="+mn-ea"/>
                          <a:cs typeface="+mn-cs"/>
                        </a:rPr>
                        <a:t>“I’ve since come to realize. . .”</a:t>
                      </a:r>
                    </a:p>
                    <a:p>
                      <a:pPr marL="347662" indent="-171450">
                        <a:spcBef>
                          <a:spcPts val="0"/>
                        </a:spcBef>
                        <a:buFont typeface="Wingdings" charset="2"/>
                        <a:buChar char="ü"/>
                        <a:tabLst/>
                      </a:pPr>
                      <a:r>
                        <a:rPr lang="en-US" sz="1000" kern="1200" baseline="0" dirty="0" smtClean="0">
                          <a:solidFill>
                            <a:schemeClr val="tx1"/>
                          </a:solidFill>
                          <a:effectLst/>
                          <a:latin typeface="+mn-lt"/>
                          <a:ea typeface="+mn-ea"/>
                          <a:cs typeface="+mn-cs"/>
                        </a:rPr>
                        <a:t>“What I think we should have done was . . .”</a:t>
                      </a:r>
                    </a:p>
                    <a:p>
                      <a:pPr marL="347662" indent="-171450">
                        <a:spcBef>
                          <a:spcPts val="0"/>
                        </a:spcBef>
                        <a:buFont typeface="Wingdings" charset="2"/>
                        <a:buChar char="ü"/>
                        <a:tabLst/>
                      </a:pPr>
                      <a:endParaRPr lang="en-US" sz="1000" kern="1200" dirty="0" smtClean="0">
                        <a:solidFill>
                          <a:schemeClr val="tx1"/>
                        </a:solidFill>
                        <a:effectLst/>
                        <a:latin typeface="+mn-lt"/>
                        <a:ea typeface="+mn-ea"/>
                        <a:cs typeface="+mn-cs"/>
                      </a:endParaRPr>
                    </a:p>
                    <a:p>
                      <a:pPr marL="0" indent="0">
                        <a:spcBef>
                          <a:spcPts val="1200"/>
                        </a:spcBef>
                        <a:buFont typeface="Arial"/>
                        <a:buNone/>
                      </a:pPr>
                      <a:r>
                        <a:rPr lang="en-US" sz="1200" b="1" kern="1200" dirty="0" smtClean="0">
                          <a:solidFill>
                            <a:schemeClr val="tx1"/>
                          </a:solidFill>
                          <a:effectLst/>
                          <a:latin typeface="+mn-lt"/>
                          <a:ea typeface="+mn-ea"/>
                          <a:cs typeface="+mn-cs"/>
                        </a:rPr>
                        <a:t>Recommended</a:t>
                      </a:r>
                      <a:r>
                        <a:rPr lang="en-US" sz="1200" b="1" kern="1200" baseline="0" dirty="0" smtClean="0">
                          <a:solidFill>
                            <a:schemeClr val="tx1"/>
                          </a:solidFill>
                          <a:effectLst/>
                          <a:latin typeface="+mn-lt"/>
                          <a:ea typeface="+mn-ea"/>
                          <a:cs typeface="+mn-cs"/>
                        </a:rPr>
                        <a:t> Action: What do you think your audience should do now that they’ve heard the story? </a:t>
                      </a:r>
                      <a:endParaRPr lang="en-US" sz="1200" kern="1200" dirty="0" smtClean="0">
                        <a:solidFill>
                          <a:schemeClr val="tx1"/>
                        </a:solidFill>
                        <a:effectLst/>
                        <a:latin typeface="+mn-lt"/>
                        <a:ea typeface="+mn-ea"/>
                        <a:cs typeface="+mn-cs"/>
                      </a:endParaRPr>
                    </a:p>
                    <a:p>
                      <a:pPr marL="171450" indent="-171450">
                        <a:spcBef>
                          <a:spcPts val="1200"/>
                        </a:spcBef>
                        <a:buFont typeface="Arial"/>
                        <a:buChar char="•"/>
                      </a:pPr>
                      <a:r>
                        <a:rPr lang="en-US" sz="1200" kern="1200" dirty="0" smtClean="0">
                          <a:solidFill>
                            <a:schemeClr val="tx1"/>
                          </a:solidFill>
                          <a:effectLst/>
                          <a:latin typeface="+mn-lt"/>
                          <a:ea typeface="+mn-ea"/>
                          <a:cs typeface="+mn-cs"/>
                        </a:rPr>
                        <a:t>This should link back to the reason </a:t>
                      </a:r>
                      <a:r>
                        <a:rPr lang="en-US" sz="1200" b="0" u="none" kern="1200" dirty="0" smtClean="0">
                          <a:solidFill>
                            <a:schemeClr val="tx1"/>
                          </a:solidFill>
                          <a:effectLst/>
                          <a:latin typeface="+mn-lt"/>
                          <a:ea typeface="+mn-ea"/>
                          <a:cs typeface="+mn-cs"/>
                        </a:rPr>
                        <a:t>why</a:t>
                      </a:r>
                      <a:r>
                        <a:rPr lang="en-US" sz="1200" b="0" u="none"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you told the story to begin with (the main idea) and compel audience to DO what you wanted it to do.</a:t>
                      </a:r>
                      <a:r>
                        <a:rPr lang="en-US" sz="1200" kern="1200" baseline="0" dirty="0" smtClean="0">
                          <a:solidFill>
                            <a:schemeClr val="tx1"/>
                          </a:solidFill>
                          <a:effectLst/>
                          <a:latin typeface="+mn-lt"/>
                          <a:ea typeface="+mn-ea"/>
                          <a:cs typeface="+mn-cs"/>
                        </a:rPr>
                        <a:t> </a:t>
                      </a:r>
                      <a:endParaRPr lang="en-US" sz="1200" b="1" dirty="0" smtClean="0">
                        <a:effectLst/>
                        <a:latin typeface="Arial" pitchFamily="34" charset="0"/>
                        <a:ea typeface="Times New Roman"/>
                        <a:cs typeface="Arial" pitchFamily="34" charset="0"/>
                      </a:endParaRPr>
                    </a:p>
                    <a:p>
                      <a:pPr marL="0" indent="0">
                        <a:spcBef>
                          <a:spcPts val="1200"/>
                        </a:spcBef>
                        <a:buFont typeface="Arial"/>
                        <a:buNone/>
                      </a:pPr>
                      <a:endParaRPr lang="en-US" sz="1200" b="1" dirty="0">
                        <a:latin typeface="Arial" pitchFamily="34" charset="0"/>
                        <a:ea typeface="Times New Roman"/>
                        <a:cs typeface="Arial" pitchFamily="34" charset="0"/>
                      </a:endParaRPr>
                    </a:p>
                  </a:txBody>
                  <a:tcPr marL="56271" marR="5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600" dirty="0">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5046454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9"/>
          <p:cNvSpPr>
            <a:spLocks noGrp="1"/>
          </p:cNvSpPr>
          <p:nvPr>
            <p:ph type="title"/>
          </p:nvPr>
        </p:nvSpPr>
        <p:spPr/>
        <p:txBody>
          <a:bodyPr/>
          <a:lstStyle/>
          <a:p>
            <a:r>
              <a:rPr lang="en-US" dirty="0" smtClean="0">
                <a:latin typeface="Arial Bold" charset="0"/>
                <a:ea typeface="ヒラギノ角ゴ ProN W6" charset="0"/>
                <a:cs typeface="ヒラギノ角ゴ ProN W6" charset="0"/>
              </a:rPr>
              <a:t>Case Study: Emotion</a:t>
            </a:r>
            <a:endParaRPr lang="en-US" dirty="0">
              <a:latin typeface="Arial Bold" charset="0"/>
              <a:ea typeface="ヒラギノ角ゴ ProN W6" charset="0"/>
              <a:cs typeface="ヒラギノ角ゴ ProN W6"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805590104"/>
              </p:ext>
            </p:extLst>
          </p:nvPr>
        </p:nvGraphicFramePr>
        <p:xfrm>
          <a:off x="455613" y="599777"/>
          <a:ext cx="8246187" cy="5392699"/>
        </p:xfrm>
        <a:graphic>
          <a:graphicData uri="http://schemas.openxmlformats.org/drawingml/2006/table">
            <a:tbl>
              <a:tblPr/>
              <a:tblGrid>
                <a:gridCol w="2846387"/>
                <a:gridCol w="5399800"/>
              </a:tblGrid>
              <a:tr h="333019">
                <a:tc>
                  <a:txBody>
                    <a:bodyPr/>
                    <a:lstStyle/>
                    <a:p>
                      <a:pPr marL="0" marR="0" algn="ctr" defTabSz="914400" rtl="0" eaLnBrk="1" latinLnBrk="0" hangingPunct="1">
                        <a:spcBef>
                          <a:spcPts val="0"/>
                        </a:spcBef>
                        <a:spcAft>
                          <a:spcPts val="0"/>
                        </a:spcAft>
                      </a:pPr>
                      <a:r>
                        <a:rPr lang="en-US" sz="1600" b="1" kern="1200" dirty="0" smtClean="0">
                          <a:solidFill>
                            <a:srgbClr val="000000"/>
                          </a:solidFill>
                          <a:latin typeface="Arial" pitchFamily="34" charset="0"/>
                          <a:ea typeface="Times New Roman"/>
                          <a:cs typeface="Arial" pitchFamily="34" charset="0"/>
                        </a:rPr>
                        <a:t>Questions</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0000"/>
                          </a:solidFill>
                          <a:latin typeface="Arial" pitchFamily="34" charset="0"/>
                          <a:ea typeface="Times New Roman"/>
                          <a:cs typeface="Arial" pitchFamily="34" charset="0"/>
                        </a:rPr>
                        <a:t>Ideas for YOUR story</a:t>
                      </a:r>
                      <a:endParaRPr lang="en-US" sz="1600" b="1" kern="1200" dirty="0">
                        <a:solidFill>
                          <a:srgbClr val="000000"/>
                        </a:solidFill>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r h="4667512">
                <a:tc>
                  <a:txBody>
                    <a:bodyPr/>
                    <a:lstStyle/>
                    <a:p>
                      <a:pPr marL="228600" lvl="0" indent="-228600">
                        <a:spcBef>
                          <a:spcPts val="1200"/>
                        </a:spcBef>
                        <a:buFont typeface="Arial"/>
                        <a:buAutoNum type="alphaUcPeriod"/>
                      </a:pPr>
                      <a:r>
                        <a:rPr lang="en-US" sz="1200" b="1" kern="1200" dirty="0" smtClean="0">
                          <a:solidFill>
                            <a:schemeClr val="tx1"/>
                          </a:solidFill>
                          <a:effectLst/>
                          <a:latin typeface="+mn-lt"/>
                          <a:ea typeface="+mn-ea"/>
                          <a:cs typeface="+mn-cs"/>
                        </a:rPr>
                        <a:t>Identify emotional moments: </a:t>
                      </a:r>
                      <a:r>
                        <a:rPr lang="en-US" sz="1200" b="0" kern="1200" dirty="0" smtClean="0">
                          <a:solidFill>
                            <a:schemeClr val="tx1"/>
                          </a:solidFill>
                          <a:effectLst/>
                          <a:latin typeface="+mn-lt"/>
                          <a:ea typeface="+mn-ea"/>
                          <a:cs typeface="+mn-cs"/>
                        </a:rPr>
                        <a:t>For each bullet point in your</a:t>
                      </a:r>
                      <a:r>
                        <a:rPr lang="en-US" sz="1200" b="0" kern="1200" baseline="0" dirty="0" smtClean="0">
                          <a:solidFill>
                            <a:schemeClr val="tx1"/>
                          </a:solidFill>
                          <a:effectLst/>
                          <a:latin typeface="+mn-lt"/>
                          <a:ea typeface="+mn-ea"/>
                          <a:cs typeface="+mn-cs"/>
                        </a:rPr>
                        <a:t> story outline, identify emotions the characters or audience should be feeling.</a:t>
                      </a:r>
                    </a:p>
                    <a:p>
                      <a:pPr marL="0" lvl="0" indent="0">
                        <a:spcBef>
                          <a:spcPts val="1200"/>
                        </a:spcBef>
                        <a:buFont typeface="Arial" charset="0"/>
                        <a:buNone/>
                      </a:pPr>
                      <a:r>
                        <a:rPr lang="en-US" sz="1200" b="1" kern="1200" baseline="0" dirty="0" smtClean="0">
                          <a:solidFill>
                            <a:schemeClr val="tx1"/>
                          </a:solidFill>
                          <a:effectLst/>
                          <a:latin typeface="+mn-lt"/>
                          <a:ea typeface="+mn-ea"/>
                          <a:cs typeface="+mn-cs"/>
                        </a:rPr>
                        <a:t>B. Prioritize: </a:t>
                      </a:r>
                      <a:r>
                        <a:rPr lang="en-US" sz="1200" b="0" kern="1200" baseline="0" dirty="0" smtClean="0">
                          <a:solidFill>
                            <a:schemeClr val="tx1"/>
                          </a:solidFill>
                          <a:effectLst/>
                          <a:latin typeface="+mn-lt"/>
                          <a:ea typeface="+mn-ea"/>
                          <a:cs typeface="+mn-cs"/>
                        </a:rPr>
                        <a:t>Which ones will have the biggest impact on moving the audience to the desired outcome?</a:t>
                      </a:r>
                    </a:p>
                    <a:p>
                      <a:pPr marL="0" lvl="0" indent="0">
                        <a:spcBef>
                          <a:spcPts val="1200"/>
                        </a:spcBef>
                        <a:buFont typeface="Arial" charset="0"/>
                        <a:buNone/>
                      </a:pPr>
                      <a:r>
                        <a:rPr lang="en-US" sz="1200" b="1" kern="1200" dirty="0" smtClean="0">
                          <a:solidFill>
                            <a:schemeClr val="tx1"/>
                          </a:solidFill>
                          <a:effectLst/>
                          <a:latin typeface="+mn-lt"/>
                          <a:ea typeface="+mn-ea"/>
                          <a:cs typeface="+mn-cs"/>
                        </a:rPr>
                        <a:t>C. Pick one or more techniques below to apply to the important ones:</a:t>
                      </a:r>
                    </a:p>
                    <a:p>
                      <a:pPr marL="171450" marR="0" lvl="0" indent="-171450" algn="l" defTabSz="457200" rtl="0" eaLnBrk="1" fontAlgn="auto" latinLnBrk="0" hangingPunct="1">
                        <a:lnSpc>
                          <a:spcPct val="100000"/>
                        </a:lnSpc>
                        <a:spcBef>
                          <a:spcPts val="0"/>
                        </a:spcBef>
                        <a:spcAft>
                          <a:spcPts val="0"/>
                        </a:spcAft>
                        <a:buClrTx/>
                        <a:buSzTx/>
                        <a:buFont typeface="Arial" charset="0"/>
                        <a:buChar char="•"/>
                        <a:tabLst/>
                        <a:defRPr/>
                      </a:pPr>
                      <a:r>
                        <a:rPr lang="en-US" sz="1200" u="sng" kern="1200" dirty="0" smtClean="0">
                          <a:solidFill>
                            <a:schemeClr val="tx1"/>
                          </a:solidFill>
                          <a:effectLst/>
                          <a:latin typeface="+mn-lt"/>
                          <a:ea typeface="+mn-ea"/>
                          <a:cs typeface="+mn-cs"/>
                        </a:rPr>
                        <a:t>Dialog</a:t>
                      </a:r>
                      <a:r>
                        <a:rPr lang="en-US" sz="1200" kern="1200" dirty="0" smtClean="0">
                          <a:solidFill>
                            <a:schemeClr val="tx1"/>
                          </a:solidFill>
                          <a:effectLst/>
                          <a:latin typeface="+mn-lt"/>
                          <a:ea typeface="+mn-ea"/>
                          <a:cs typeface="+mn-cs"/>
                        </a:rPr>
                        <a:t> – Use inner and outer dialog to show characters’ feelings. </a:t>
                      </a:r>
                      <a:endParaRPr lang="en-US" sz="1200" u="sng" kern="1200" dirty="0" smtClean="0">
                        <a:solidFill>
                          <a:schemeClr val="tx1"/>
                        </a:solidFill>
                        <a:effectLst/>
                        <a:latin typeface="+mn-lt"/>
                        <a:ea typeface="+mn-ea"/>
                        <a:cs typeface="+mn-cs"/>
                      </a:endParaRPr>
                    </a:p>
                    <a:p>
                      <a:pPr marL="171450" lvl="0" indent="-171450">
                        <a:buFont typeface="Arial" charset="0"/>
                        <a:buChar char="•"/>
                      </a:pPr>
                      <a:r>
                        <a:rPr lang="en-US" sz="1200" u="sng" kern="1200" dirty="0" smtClean="0">
                          <a:solidFill>
                            <a:schemeClr val="tx1"/>
                          </a:solidFill>
                          <a:effectLst/>
                          <a:latin typeface="+mn-lt"/>
                          <a:ea typeface="+mn-ea"/>
                          <a:cs typeface="+mn-cs"/>
                        </a:rPr>
                        <a:t>Tell me</a:t>
                      </a:r>
                      <a:r>
                        <a:rPr lang="en-US" sz="1200" kern="1200" dirty="0" smtClean="0">
                          <a:solidFill>
                            <a:schemeClr val="tx1"/>
                          </a:solidFill>
                          <a:effectLst/>
                          <a:latin typeface="+mn-lt"/>
                          <a:ea typeface="+mn-ea"/>
                          <a:cs typeface="+mn-cs"/>
                        </a:rPr>
                        <a:t> – just state the emotion (“I was scared.”)</a:t>
                      </a:r>
                    </a:p>
                    <a:p>
                      <a:pPr marL="171450" lvl="0" indent="-171450">
                        <a:buFont typeface="Arial" charset="0"/>
                        <a:buChar char="•"/>
                      </a:pPr>
                      <a:r>
                        <a:rPr lang="en-US" sz="1200" u="sng" kern="1200" dirty="0" smtClean="0">
                          <a:solidFill>
                            <a:schemeClr val="tx1"/>
                          </a:solidFill>
                          <a:effectLst/>
                          <a:latin typeface="+mn-lt"/>
                          <a:ea typeface="+mn-ea"/>
                          <a:cs typeface="+mn-cs"/>
                        </a:rPr>
                        <a:t>Show me</a:t>
                      </a:r>
                      <a:r>
                        <a:rPr lang="en-US" sz="1200" kern="1200" dirty="0" smtClean="0">
                          <a:solidFill>
                            <a:schemeClr val="tx1"/>
                          </a:solidFill>
                          <a:effectLst/>
                          <a:latin typeface="+mn-lt"/>
                          <a:ea typeface="+mn-ea"/>
                          <a:cs typeface="+mn-cs"/>
                        </a:rPr>
                        <a:t> – describe the behavior that demonstrates the emotion (“She was crying” or “He started yelling”)</a:t>
                      </a:r>
                    </a:p>
                    <a:p>
                      <a:pPr marL="171450" lvl="0" indent="-171450">
                        <a:buFont typeface="Arial" charset="0"/>
                        <a:buChar char="•"/>
                      </a:pPr>
                      <a:r>
                        <a:rPr lang="en-US" sz="1200" u="sng" kern="1200" dirty="0" smtClean="0">
                          <a:solidFill>
                            <a:schemeClr val="tx1"/>
                          </a:solidFill>
                          <a:effectLst/>
                          <a:latin typeface="+mn-lt"/>
                          <a:ea typeface="+mn-ea"/>
                          <a:cs typeface="+mn-cs"/>
                        </a:rPr>
                        <a:t>Make me feel</a:t>
                      </a:r>
                      <a:r>
                        <a:rPr lang="en-US" sz="1200" kern="1200" dirty="0" smtClean="0">
                          <a:solidFill>
                            <a:schemeClr val="tx1"/>
                          </a:solidFill>
                          <a:effectLst/>
                          <a:latin typeface="+mn-lt"/>
                          <a:ea typeface="+mn-ea"/>
                          <a:cs typeface="+mn-cs"/>
                        </a:rPr>
                        <a:t> – </a:t>
                      </a:r>
                      <a:r>
                        <a:rPr lang="en-US" sz="1200" i="1" kern="1200" dirty="0" smtClean="0">
                          <a:solidFill>
                            <a:schemeClr val="tx1"/>
                          </a:solidFill>
                          <a:effectLst/>
                          <a:latin typeface="+mn-lt"/>
                          <a:ea typeface="+mn-ea"/>
                          <a:cs typeface="+mn-cs"/>
                        </a:rPr>
                        <a:t>Superior</a:t>
                      </a:r>
                      <a:r>
                        <a:rPr lang="en-US" sz="1200" kern="1200" dirty="0" smtClean="0">
                          <a:solidFill>
                            <a:schemeClr val="tx1"/>
                          </a:solidFill>
                          <a:effectLst/>
                          <a:latin typeface="+mn-lt"/>
                          <a:ea typeface="+mn-ea"/>
                          <a:cs typeface="+mn-cs"/>
                        </a:rPr>
                        <a:t> position creates tension and angst. </a:t>
                      </a:r>
                      <a:r>
                        <a:rPr lang="en-US" sz="1200" i="1" kern="1200" dirty="0" smtClean="0">
                          <a:solidFill>
                            <a:schemeClr val="tx1"/>
                          </a:solidFill>
                          <a:effectLst/>
                          <a:latin typeface="+mn-lt"/>
                          <a:ea typeface="+mn-ea"/>
                          <a:cs typeface="+mn-cs"/>
                        </a:rPr>
                        <a:t>Inferior</a:t>
                      </a:r>
                      <a:r>
                        <a:rPr lang="en-US" sz="1200" kern="1200" dirty="0" smtClean="0">
                          <a:solidFill>
                            <a:schemeClr val="tx1"/>
                          </a:solidFill>
                          <a:effectLst/>
                          <a:latin typeface="+mn-lt"/>
                          <a:ea typeface="+mn-ea"/>
                          <a:cs typeface="+mn-cs"/>
                        </a:rPr>
                        <a:t> position creates curiosity and anticipation. </a:t>
                      </a:r>
                      <a:r>
                        <a:rPr lang="en-US" sz="1200" i="1" kern="1200" dirty="0" smtClean="0">
                          <a:solidFill>
                            <a:schemeClr val="tx1"/>
                          </a:solidFill>
                          <a:effectLst/>
                          <a:latin typeface="+mn-lt"/>
                          <a:ea typeface="+mn-ea"/>
                          <a:cs typeface="+mn-cs"/>
                        </a:rPr>
                        <a:t>Equal</a:t>
                      </a:r>
                      <a:r>
                        <a:rPr lang="en-US" sz="1200" kern="1200" dirty="0" smtClean="0">
                          <a:solidFill>
                            <a:schemeClr val="tx1"/>
                          </a:solidFill>
                          <a:effectLst/>
                          <a:latin typeface="+mn-lt"/>
                          <a:ea typeface="+mn-ea"/>
                          <a:cs typeface="+mn-cs"/>
                        </a:rPr>
                        <a:t> position lets audience feel same emotions as characters.</a:t>
                      </a:r>
                    </a:p>
                    <a:p>
                      <a:pPr marL="171450" lvl="0" indent="-171450">
                        <a:buFont typeface="Arial" charset="0"/>
                        <a:buChar char="•"/>
                      </a:pPr>
                      <a:r>
                        <a:rPr lang="en-US" sz="1200" u="sng" kern="1200" dirty="0" smtClean="0">
                          <a:solidFill>
                            <a:schemeClr val="tx1"/>
                          </a:solidFill>
                          <a:effectLst/>
                          <a:latin typeface="+mn-lt"/>
                          <a:ea typeface="+mn-ea"/>
                          <a:cs typeface="+mn-cs"/>
                        </a:rPr>
                        <a:t>Let the audience get to know characters</a:t>
                      </a:r>
                      <a:r>
                        <a:rPr lang="en-US" sz="1200" kern="1200" dirty="0" smtClean="0">
                          <a:solidFill>
                            <a:schemeClr val="tx1"/>
                          </a:solidFill>
                          <a:effectLst/>
                          <a:latin typeface="+mn-lt"/>
                          <a:ea typeface="+mn-ea"/>
                          <a:cs typeface="+mn-cs"/>
                        </a:rPr>
                        <a:t> to avoid the “Stormtrooper Effect.” </a:t>
                      </a: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endParaRPr lang="en-US" sz="1600" dirty="0">
                        <a:latin typeface="Arial" pitchFamily="34" charset="0"/>
                        <a:ea typeface="Times New Roman"/>
                        <a:cs typeface="Arial" pitchFamily="34" charset="0"/>
                      </a:endParaRPr>
                    </a:p>
                  </a:txBody>
                  <a:tcPr marL="56271" marR="562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0462160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Master TL Content copy">
  <a:themeElements>
    <a:clrScheme name="">
      <a:dk1>
        <a:srgbClr val="000000"/>
      </a:dk1>
      <a:lt1>
        <a:srgbClr val="FFFFFF"/>
      </a:lt1>
      <a:dk2>
        <a:srgbClr val="000000"/>
      </a:dk2>
      <a:lt2>
        <a:srgbClr val="808080"/>
      </a:lt2>
      <a:accent1>
        <a:srgbClr val="FFFFD6"/>
      </a:accent1>
      <a:accent2>
        <a:srgbClr val="333399"/>
      </a:accent2>
      <a:accent3>
        <a:srgbClr val="FFFFFF"/>
      </a:accent3>
      <a:accent4>
        <a:srgbClr val="000000"/>
      </a:accent4>
      <a:accent5>
        <a:srgbClr val="FFFFE8"/>
      </a:accent5>
      <a:accent6>
        <a:srgbClr val="2D2D8A"/>
      </a:accent6>
      <a:hlink>
        <a:srgbClr val="009999"/>
      </a:hlink>
      <a:folHlink>
        <a:srgbClr val="99CC00"/>
      </a:folHlink>
    </a:clrScheme>
    <a:fontScheme name="Master TL Content copy">
      <a:majorFont>
        <a:latin typeface="Arial Bold"/>
        <a:ea typeface="ヒラギノ角ゴ ProN W6"/>
        <a:cs typeface="ヒラギノ角ゴ ProN W6"/>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D6"/>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rgbClr val="FFFFD6"/>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Master TL Content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19356</TotalTime>
  <Pages>0</Pages>
  <Words>1925</Words>
  <Characters>0</Characters>
  <Application>Microsoft Macintosh PowerPoint</Application>
  <PresentationFormat>On-screen Show (4:3)</PresentationFormat>
  <Lines>0</Lines>
  <Paragraphs>223</Paragraphs>
  <Slides>16</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Arial Bold</vt:lpstr>
      <vt:lpstr>Calibri</vt:lpstr>
      <vt:lpstr>Gill Sans</vt:lpstr>
      <vt:lpstr>MS PGothic</vt:lpstr>
      <vt:lpstr>Times New Roman</vt:lpstr>
      <vt:lpstr>Wingdings</vt:lpstr>
      <vt:lpstr>ヒラギノ角ゴ ProN W3</vt:lpstr>
      <vt:lpstr>ヒラギノ角ゴ ProN W6</vt:lpstr>
      <vt:lpstr>Master TL Content copy</vt:lpstr>
      <vt:lpstr>Story Selection</vt:lpstr>
      <vt:lpstr>Case Study: Story Structure Template (20 Minutes)</vt:lpstr>
      <vt:lpstr>Case Study: Story Structure Template (20 Minutes)</vt:lpstr>
      <vt:lpstr>Story Structure: Hook</vt:lpstr>
      <vt:lpstr>Story Structure: Context</vt:lpstr>
      <vt:lpstr>Story Structure: Challenge and Conflict</vt:lpstr>
      <vt:lpstr>Story Structure: Resolution</vt:lpstr>
      <vt:lpstr>Case Study: Lesson and Action</vt:lpstr>
      <vt:lpstr>Case Study: Emotion</vt:lpstr>
      <vt:lpstr>Surprise</vt:lpstr>
      <vt:lpstr>Dialog</vt:lpstr>
      <vt:lpstr>Details</vt:lpstr>
      <vt:lpstr>Length</vt:lpstr>
      <vt:lpstr>Delivery</vt:lpstr>
      <vt:lpstr>Stretching the Truth</vt:lpstr>
      <vt:lpstr>Practice and Save</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Influencing Through Storytelling</dc:title>
  <dc:subject/>
  <dc:creator>Mike Figliuolo</dc:creator>
  <cp:keywords/>
  <dc:description/>
  <cp:lastModifiedBy>Paul Smith</cp:lastModifiedBy>
  <cp:revision>645</cp:revision>
  <cp:lastPrinted>2014-07-29T18:21:52Z</cp:lastPrinted>
  <dcterms:modified xsi:type="dcterms:W3CDTF">2017-01-30T16:54:06Z</dcterms:modified>
</cp:coreProperties>
</file>